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6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Infermieri per 1.000 abitanti</c:v>
          </c:tx>
          <c:spPr>
            <a:solidFill>
              <a:srgbClr val="3D8DFF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2"/>
              <c:pt idx="0">
                <c:v>Italia</c:v>
              </c:pt>
              <c:pt idx="1">
                <c:v>Media UE</c:v>
              </c:pt>
            </c:strLit>
          </c:cat>
          <c:val>
            <c:numLit>
              <c:formatCode>General</c:formatCode>
              <c:ptCount val="2"/>
              <c:pt idx="0">
                <c:v>6.9</c:v>
              </c:pt>
              <c:pt idx="1">
                <c:v>8.4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839E-4C16-A021-FC8552ECDD6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Apertura: la crisi infermieristica non è soltanto numerica, ma riguarda sostenibilità e sicurezza del SSN.</a:t>
            </a:r>
          </a:p>
          <a:p>
            <a:r>
              <a:t>[Sources]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Ministero della Salute, Annuario statistico SSN 2023</a:t>
            </a:r>
          </a:p>
          <a:p>
            <a:r>
              <a:t>- FNOPI, Primo Rapporto sulle Professioni Infermieristiche,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 valori devono essere confrontati a parità di definizione e anno.</a:t>
            </a:r>
          </a:p>
          <a:p>
            <a:r>
              <a:t>[Sources]</a:t>
            </a:r>
          </a:p>
          <a:p>
            <a:r>
              <a:t>- OECD / European Commission, Health at a Glance Europe 2024 e aggiornamenti 2025</a:t>
            </a:r>
          </a:p>
          <a:p>
            <a:r>
              <a:t>- FNOPI–CRUI, Carenza infermieristica, 4 luglio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AGENAS, Il personale del SSN – rapporto su dati 2023, 2025</a:t>
            </a:r>
          </a:p>
          <a:p>
            <a:r>
              <a:t>- FNOPI, Rapporto sulle Professioni Infermieristiche,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D.lgs. 66/2003, organizzazione dell’orario di lavoro</a:t>
            </a:r>
          </a:p>
          <a:p>
            <a:r>
              <a:t>- D.lgs. 81/2008, tutela della salute e sicurezza sul lavoro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Legge 8 marzo 2017, n. 24, sicurezza delle cure</a:t>
            </a:r>
          </a:p>
          <a:p>
            <a:r>
              <a:t>- Aiken LH et al., nurse staffing and patient outcomes, Lancet / BMJ evidence base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WHO, ICD-11: burnout as an occupational phenomenon</a:t>
            </a:r>
          </a:p>
          <a:p>
            <a:r>
              <a:t>- D.lgs. 81/2008: valutazione dello stress lavoro-correlato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D.m. 739/1994</a:t>
            </a:r>
          </a:p>
          <a:p>
            <a:r>
              <a:t>- Legge 42/1999</a:t>
            </a:r>
          </a:p>
          <a:p>
            <a:r>
              <a:t>- Legge 251/2000</a:t>
            </a:r>
          </a:p>
          <a:p>
            <a:r>
              <a:t>- Legge 43/2006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FNOPI, Rapporto sulle Professioni Infermieristiche, 2025</a:t>
            </a:r>
          </a:p>
          <a:p>
            <a:r>
              <a:t>- Eurispes–Enpam, Rapporto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D.m. 739/1994, profilo professionale dell’infermiere</a:t>
            </a:r>
          </a:p>
          <a:p>
            <a:r>
              <a:t>- Legge 251/2000, autonomia e responsabilità delle professioni sanitarie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D.m. 23 maggio 2022, n. 77</a:t>
            </a:r>
          </a:p>
          <a:p>
            <a:r>
              <a:t>- Ministero della Salute, Annuario statistico SSN 2023</a:t>
            </a:r>
          </a:p>
          <a:p>
            <a:r>
              <a:t>- AGENAS, Linee di indirizzo Infermiere di Famiglia o Comunità,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Elaborazione su quadro normativo e proposte della relazione, settembre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Ministero della Salute</a:t>
            </a:r>
          </a:p>
          <a:p>
            <a:r>
              <a:t>- AGENAS</a:t>
            </a:r>
          </a:p>
          <a:p>
            <a:r>
              <a:t>- OECD / European Commission</a:t>
            </a:r>
          </a:p>
          <a:p>
            <a:r>
              <a:t>- FNOPI</a:t>
            </a:r>
          </a:p>
          <a:p>
            <a:r>
              <a:t>- WHO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">
            <a:extLst>
              <a:ext uri="{FF2B5EF4-FFF2-40B4-BE49-F238E27FC236}">
                <a16:creationId xmlns:a16="http://schemas.microsoft.com/office/drawing/2014/main" id="{94F258D5-28A9-427F-B7F8-F4700AFB8BF1}"/>
              </a:ext>
            </a:extLst>
          </p:cNvPr>
          <p:cNvSpPr>
            <a:spLocks noGrp="1"/>
          </p:cNvSpPr>
          <p:nvPr/>
        </p:nvSpPr>
        <p:spPr>
          <a:xfrm>
            <a:off x="685800" y="4762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258A78"/>
                </a:solidFill>
              </a:defRPr>
            </a:pPr>
            <a:r>
              <a:rPr sz="1050" b="1">
                <a:solidFill>
                  <a:srgbClr val="258A78"/>
                </a:solidFill>
              </a:rPr>
              <a:t>RAPPORTO DI ANALISI</a:t>
            </a:r>
          </a:p>
        </p:txBody>
      </p:sp>
      <p:sp>
        <p:nvSpPr>
          <p:cNvPr id="2" name="cover-title">
            <a:extLst>
              <a:ext uri="{FF2B5EF4-FFF2-40B4-BE49-F238E27FC236}">
                <a16:creationId xmlns:a16="http://schemas.microsoft.com/office/drawing/2014/main" id="{52C697AC-D09F-4180-8FEE-946C4437FA02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7239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800" b="1">
                <a:solidFill>
                  <a:srgbClr val="111111"/>
                </a:solidFill>
              </a:defRPr>
            </a:pPr>
            <a:r>
              <a:rPr sz="4800" b="1" dirty="0">
                <a:solidFill>
                  <a:srgbClr val="FF0000"/>
                </a:solidFill>
              </a:rPr>
              <a:t>Lo </a:t>
            </a:r>
            <a:r>
              <a:rPr sz="4800" b="1" dirty="0" err="1">
                <a:solidFill>
                  <a:srgbClr val="FF0000"/>
                </a:solidFill>
              </a:rPr>
              <a:t>stato</a:t>
            </a:r>
            <a:r>
              <a:rPr sz="4800" b="1" dirty="0">
                <a:solidFill>
                  <a:srgbClr val="FF0000"/>
                </a:solidFill>
              </a:rPr>
              <a:t> </a:t>
            </a:r>
            <a:r>
              <a:rPr sz="4800" b="1" dirty="0" err="1">
                <a:solidFill>
                  <a:srgbClr val="FF0000"/>
                </a:solidFill>
              </a:rPr>
              <a:t>dell’infermieristica</a:t>
            </a:r>
            <a:endParaRPr sz="4800" b="1" dirty="0">
              <a:solidFill>
                <a:srgbClr val="FF0000"/>
              </a:solidFill>
            </a:endParaRPr>
          </a:p>
          <a:p>
            <a:pPr algn="l">
              <a:defRPr sz="4800" b="1">
                <a:solidFill>
                  <a:srgbClr val="111111"/>
                </a:solidFill>
              </a:defRPr>
            </a:pPr>
            <a:r>
              <a:rPr sz="4800" b="1" dirty="0">
                <a:solidFill>
                  <a:srgbClr val="FF0000"/>
                </a:solidFill>
              </a:rPr>
              <a:t>in Italia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24D04B0B-22E2-4B2D-A3A3-C956FFBDDD88}"/>
              </a:ext>
            </a:extLst>
          </p:cNvPr>
          <p:cNvSpPr>
            <a:spLocks noGrp="1"/>
          </p:cNvSpPr>
          <p:nvPr/>
        </p:nvSpPr>
        <p:spPr>
          <a:xfrm>
            <a:off x="685800" y="3124200"/>
            <a:ext cx="6667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5F6872"/>
                </a:solidFill>
              </a:defRPr>
            </a:pPr>
            <a:r>
              <a:rPr sz="1725" b="0" dirty="0" err="1">
                <a:solidFill>
                  <a:srgbClr val="FFC000"/>
                </a:solidFill>
              </a:rPr>
              <a:t>Personale</a:t>
            </a:r>
            <a:r>
              <a:rPr sz="1725" b="0" dirty="0">
                <a:solidFill>
                  <a:srgbClr val="FFC000"/>
                </a:solidFill>
              </a:rPr>
              <a:t>, </a:t>
            </a:r>
            <a:r>
              <a:rPr sz="1725" b="0" dirty="0" err="1">
                <a:solidFill>
                  <a:srgbClr val="FFC000"/>
                </a:solidFill>
              </a:rPr>
              <a:t>condizioni</a:t>
            </a:r>
            <a:r>
              <a:rPr sz="1725" b="0" dirty="0">
                <a:solidFill>
                  <a:srgbClr val="FFC000"/>
                </a:solidFill>
              </a:rPr>
              <a:t> di </a:t>
            </a:r>
            <a:r>
              <a:rPr sz="1725" b="0" dirty="0" err="1">
                <a:solidFill>
                  <a:srgbClr val="FFC000"/>
                </a:solidFill>
              </a:rPr>
              <a:t>lavoro</a:t>
            </a:r>
            <a:r>
              <a:rPr sz="1725" b="0" dirty="0">
                <a:solidFill>
                  <a:srgbClr val="FFC000"/>
                </a:solidFill>
              </a:rPr>
              <a:t>, </a:t>
            </a:r>
            <a:r>
              <a:rPr sz="1725" b="0" dirty="0" err="1">
                <a:solidFill>
                  <a:srgbClr val="FFC000"/>
                </a:solidFill>
              </a:rPr>
              <a:t>competenze</a:t>
            </a:r>
            <a:r>
              <a:rPr sz="1725" b="0" dirty="0">
                <a:solidFill>
                  <a:srgbClr val="FFC000"/>
                </a:solidFill>
              </a:rPr>
              <a:t> e </a:t>
            </a:r>
            <a:r>
              <a:rPr sz="1725" b="0" dirty="0" err="1">
                <a:solidFill>
                  <a:srgbClr val="FFC000"/>
                </a:solidFill>
              </a:rPr>
              <a:t>futuro</a:t>
            </a:r>
            <a:r>
              <a:rPr sz="1725" b="0" dirty="0">
                <a:solidFill>
                  <a:srgbClr val="FFC000"/>
                </a:solidFill>
              </a:rPr>
              <a:t> </a:t>
            </a:r>
            <a:r>
              <a:rPr sz="1725" b="0" dirty="0" err="1">
                <a:solidFill>
                  <a:srgbClr val="FFC000"/>
                </a:solidFill>
              </a:rPr>
              <a:t>dell’assistenza</a:t>
            </a:r>
            <a:r>
              <a:rPr sz="1725" b="0" dirty="0">
                <a:solidFill>
                  <a:srgbClr val="FFC000"/>
                </a:solidFill>
              </a:rPr>
              <a:t> </a:t>
            </a:r>
            <a:r>
              <a:rPr sz="1725" b="0" dirty="0" err="1">
                <a:solidFill>
                  <a:srgbClr val="FFC000"/>
                </a:solidFill>
              </a:rPr>
              <a:t>nel</a:t>
            </a:r>
            <a:r>
              <a:rPr sz="1725" b="0" dirty="0">
                <a:solidFill>
                  <a:srgbClr val="FFC000"/>
                </a:solidFill>
              </a:rPr>
              <a:t> </a:t>
            </a:r>
            <a:r>
              <a:rPr sz="1725" b="0" dirty="0" err="1">
                <a:solidFill>
                  <a:srgbClr val="FFC000"/>
                </a:solidFill>
              </a:rPr>
              <a:t>Servizio</a:t>
            </a:r>
            <a:r>
              <a:rPr sz="1725" b="0" dirty="0">
                <a:solidFill>
                  <a:srgbClr val="FFC000"/>
                </a:solidFill>
              </a:rPr>
              <a:t> </a:t>
            </a:r>
            <a:r>
              <a:rPr sz="1725" b="0" dirty="0" err="1">
                <a:solidFill>
                  <a:srgbClr val="FFC000"/>
                </a:solidFill>
              </a:rPr>
              <a:t>sanitario</a:t>
            </a:r>
            <a:r>
              <a:rPr sz="1725" b="0" dirty="0">
                <a:solidFill>
                  <a:srgbClr val="FFC000"/>
                </a:solidFill>
              </a:rPr>
              <a:t> </a:t>
            </a:r>
            <a:r>
              <a:rPr sz="1725" b="0" dirty="0" err="1">
                <a:solidFill>
                  <a:srgbClr val="FFC000"/>
                </a:solidFill>
              </a:rPr>
              <a:t>nazionale</a:t>
            </a:r>
            <a:endParaRPr sz="1725" b="0" dirty="0">
              <a:solidFill>
                <a:srgbClr val="FFC000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3C4842E-922A-46DF-9E4C-E7CB89CAF3DB}"/>
              </a:ext>
            </a:extLst>
          </p:cNvPr>
          <p:cNvSpPr>
            <a:spLocks noGrp="1"/>
          </p:cNvSpPr>
          <p:nvPr/>
        </p:nvSpPr>
        <p:spPr>
          <a:xfrm>
            <a:off x="8334375" y="0"/>
            <a:ext cx="3857625" cy="6858000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4147C059-A4C4-4BB3-98BF-8A795C26AB6C}"/>
              </a:ext>
            </a:extLst>
          </p:cNvPr>
          <p:cNvSpPr>
            <a:spLocks noGrp="1"/>
          </p:cNvSpPr>
          <p:nvPr/>
        </p:nvSpPr>
        <p:spPr>
          <a:xfrm>
            <a:off x="8839200" y="1285875"/>
            <a:ext cx="2381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850" b="1">
                <a:solidFill>
                  <a:srgbClr val="3D8DFF"/>
                </a:solidFill>
              </a:defRPr>
            </a:pPr>
            <a:r>
              <a:rPr sz="5850" b="1">
                <a:solidFill>
                  <a:srgbClr val="3D8DFF"/>
                </a:solidFill>
              </a:rPr>
              <a:t>7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CEF4E3FC-CB7D-4969-BD29-8E30B30B009C}"/>
              </a:ext>
            </a:extLst>
          </p:cNvPr>
          <p:cNvSpPr>
            <a:spLocks noGrp="1"/>
          </p:cNvSpPr>
          <p:nvPr/>
        </p:nvSpPr>
        <p:spPr>
          <a:xfrm>
            <a:off x="8858250" y="219075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111111"/>
                </a:solidFill>
              </a:defRPr>
            </a:pPr>
            <a:r>
              <a:rPr sz="1800" b="1">
                <a:solidFill>
                  <a:srgbClr val="111111"/>
                </a:solidFill>
              </a:rPr>
              <a:t>aree strategiche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2E0EC98E-855D-43F8-B13C-5CE0EB677672}"/>
              </a:ext>
            </a:extLst>
          </p:cNvPr>
          <p:cNvSpPr>
            <a:spLocks noGrp="1"/>
          </p:cNvSpPr>
          <p:nvPr/>
        </p:nvSpPr>
        <p:spPr>
          <a:xfrm>
            <a:off x="8858250" y="2857500"/>
            <a:ext cx="2619375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5F6872"/>
                </a:solidFill>
              </a:defRPr>
            </a:pPr>
            <a:r>
              <a:rPr sz="1500" b="0">
                <a:solidFill>
                  <a:srgbClr val="5F6872"/>
                </a:solidFill>
              </a:rPr>
              <a:t>Carenza • turni • competenze</a:t>
            </a:r>
          </a:p>
          <a:p>
            <a:pPr algn="l">
              <a:defRPr sz="1500" b="0">
                <a:solidFill>
                  <a:srgbClr val="5F6872"/>
                </a:solidFill>
              </a:defRPr>
            </a:pPr>
            <a:r>
              <a:rPr sz="1500" b="0">
                <a:solidFill>
                  <a:srgbClr val="5F6872"/>
                </a:solidFill>
              </a:rPr>
              <a:t>attrattività • sicurezza • burnout</a:t>
            </a:r>
          </a:p>
          <a:p>
            <a:pPr algn="l">
              <a:defRPr sz="1500" b="0">
                <a:solidFill>
                  <a:srgbClr val="5F6872"/>
                </a:solidFill>
              </a:defRPr>
            </a:pPr>
            <a:r>
              <a:rPr sz="1500" b="0">
                <a:solidFill>
                  <a:srgbClr val="5F6872"/>
                </a:solidFill>
              </a:rPr>
              <a:t>ospedale e territorio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36C7E9EA-D1DF-4539-A4EF-8CC0B8FEDD3D}"/>
              </a:ext>
            </a:extLst>
          </p:cNvPr>
          <p:cNvSpPr>
            <a:spLocks noGrp="1"/>
          </p:cNvSpPr>
          <p:nvPr/>
        </p:nvSpPr>
        <p:spPr>
          <a:xfrm>
            <a:off x="685800" y="609600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5F6872"/>
                </a:solidFill>
              </a:defRPr>
            </a:pPr>
            <a:r>
              <a:rPr sz="1400" b="1" dirty="0" err="1">
                <a:solidFill>
                  <a:srgbClr val="FF0000"/>
                </a:solidFill>
              </a:rPr>
              <a:t>Relazione</a:t>
            </a:r>
            <a:r>
              <a:rPr sz="1400" b="1" dirty="0">
                <a:solidFill>
                  <a:srgbClr val="FF0000"/>
                </a:solidFill>
              </a:rPr>
              <a:t> </a:t>
            </a:r>
            <a:r>
              <a:rPr sz="1400" b="1" dirty="0" err="1">
                <a:solidFill>
                  <a:srgbClr val="FF0000"/>
                </a:solidFill>
              </a:rPr>
              <a:t>tecnico-programmatica</a:t>
            </a:r>
            <a:r>
              <a:rPr sz="1400" b="1" dirty="0">
                <a:solidFill>
                  <a:srgbClr val="FF0000"/>
                </a:solidFill>
              </a:rPr>
              <a:t> • </a:t>
            </a:r>
            <a:r>
              <a:rPr lang="it-IT" sz="1400" b="1" dirty="0">
                <a:solidFill>
                  <a:srgbClr val="FF0000"/>
                </a:solidFill>
              </a:rPr>
              <a:t>Otto</a:t>
            </a:r>
            <a:r>
              <a:rPr sz="1400" b="1" dirty="0" err="1">
                <a:solidFill>
                  <a:srgbClr val="FF0000"/>
                </a:solidFill>
              </a:rPr>
              <a:t>bre</a:t>
            </a:r>
            <a:r>
              <a:rPr sz="1400" b="1" dirty="0">
                <a:solidFill>
                  <a:srgbClr val="FF0000"/>
                </a:solidFill>
              </a:rPr>
              <a:t> 2026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3CC4F178-F2D9-29C9-47B4-1508C18F6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102" y="4582477"/>
            <a:ext cx="1931670" cy="193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15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icker">
            <a:extLst>
              <a:ext uri="{FF2B5EF4-FFF2-40B4-BE49-F238E27FC236}">
                <a16:creationId xmlns:a16="http://schemas.microsoft.com/office/drawing/2014/main" id="{8780F4CC-B87A-4C59-B8F9-E9A4242B0AA4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F6872"/>
                </a:solidFill>
              </a:defRPr>
            </a:pPr>
            <a:r>
              <a:rPr sz="975" b="1">
                <a:solidFill>
                  <a:srgbClr val="5F6872"/>
                </a:solidFill>
              </a:rPr>
              <a:t>INFERMIERISTICA • ITALIA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D737CAF-CF32-4F86-B964-1492C949C0AC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sz="2850" b="1" dirty="0">
                <a:solidFill>
                  <a:srgbClr val="FF0000"/>
                </a:solidFill>
              </a:rPr>
              <a:t>La </a:t>
            </a:r>
            <a:r>
              <a:rPr sz="2850" b="1" dirty="0" err="1">
                <a:solidFill>
                  <a:srgbClr val="FF0000"/>
                </a:solidFill>
              </a:rPr>
              <a:t>crisi</a:t>
            </a:r>
            <a:r>
              <a:rPr sz="2850" b="1" dirty="0">
                <a:solidFill>
                  <a:srgbClr val="FF0000"/>
                </a:solidFill>
              </a:rPr>
              <a:t> è uno </a:t>
            </a:r>
            <a:r>
              <a:rPr sz="2850" b="1" dirty="0" err="1">
                <a:solidFill>
                  <a:srgbClr val="FF0000"/>
                </a:solidFill>
              </a:rPr>
              <a:t>squilibrio</a:t>
            </a:r>
            <a:r>
              <a:rPr sz="2850" b="1" dirty="0">
                <a:solidFill>
                  <a:srgbClr val="FF0000"/>
                </a:solidFill>
              </a:rPr>
              <a:t> di </a:t>
            </a:r>
            <a:r>
              <a:rPr sz="2850" b="1" dirty="0" err="1">
                <a:solidFill>
                  <a:srgbClr val="FF0000"/>
                </a:solidFill>
              </a:rPr>
              <a:t>sistema</a:t>
            </a:r>
            <a:endParaRPr sz="2850" b="1" dirty="0">
              <a:solidFill>
                <a:srgbClr val="FF0000"/>
              </a:solidFill>
            </a:endParaRPr>
          </a:p>
        </p:txBody>
      </p:sp>
      <p:sp>
        <p:nvSpPr>
          <p:cNvPr id="3" name="title-rule">
            <a:extLst>
              <a:ext uri="{FF2B5EF4-FFF2-40B4-BE49-F238E27FC236}">
                <a16:creationId xmlns:a16="http://schemas.microsoft.com/office/drawing/2014/main" id="{E2E41F04-856E-4DCE-94D1-8857CE5D6503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lide-number">
            <a:extLst>
              <a:ext uri="{FF2B5EF4-FFF2-40B4-BE49-F238E27FC236}">
                <a16:creationId xmlns:a16="http://schemas.microsoft.com/office/drawing/2014/main" id="{B592A131-BCF9-4D0C-A133-F4FDA38BAD60}"/>
              </a:ext>
            </a:extLst>
          </p:cNvPr>
          <p:cNvSpPr>
            <a:spLocks noGrp="1"/>
          </p:cNvSpPr>
          <p:nvPr/>
        </p:nvSpPr>
        <p:spPr>
          <a:xfrm>
            <a:off x="11068050" y="630555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F6872"/>
                </a:solidFill>
              </a:defRPr>
            </a:pPr>
            <a:r>
              <a:rPr sz="900" b="1">
                <a:solidFill>
                  <a:srgbClr val="5F6872"/>
                </a:solidFill>
              </a:rPr>
              <a:t>02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E54977F8-3422-423B-A226-11CC89C2EA21}"/>
              </a:ext>
            </a:extLst>
          </p:cNvPr>
          <p:cNvSpPr>
            <a:spLocks noGrp="1"/>
          </p:cNvSpPr>
          <p:nvPr/>
        </p:nvSpPr>
        <p:spPr>
          <a:xfrm>
            <a:off x="685800" y="1952625"/>
            <a:ext cx="2857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111111"/>
                </a:solidFill>
              </a:defRPr>
            </a:pPr>
            <a:r>
              <a:rPr sz="1875" b="1" dirty="0" err="1">
                <a:solidFill>
                  <a:srgbClr val="FFC000"/>
                </a:solidFill>
              </a:rPr>
              <a:t>Bisogni</a:t>
            </a:r>
            <a:r>
              <a:rPr sz="1875" b="1" dirty="0">
                <a:solidFill>
                  <a:srgbClr val="FFC000"/>
                </a:solidFill>
              </a:rPr>
              <a:t> </a:t>
            </a:r>
            <a:r>
              <a:rPr sz="1875" b="1" dirty="0" err="1">
                <a:solidFill>
                  <a:srgbClr val="FFC000"/>
                </a:solidFill>
              </a:rPr>
              <a:t>crescenti</a:t>
            </a:r>
            <a:endParaRPr sz="1875" b="1" dirty="0">
              <a:solidFill>
                <a:srgbClr val="FFC000"/>
              </a:solidFill>
            </a:endParaRP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4356FBB0-4C52-4A53-8B22-899754A52505}"/>
              </a:ext>
            </a:extLst>
          </p:cNvPr>
          <p:cNvSpPr>
            <a:spLocks noGrp="1"/>
          </p:cNvSpPr>
          <p:nvPr/>
        </p:nvSpPr>
        <p:spPr>
          <a:xfrm>
            <a:off x="4667250" y="1952625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111111"/>
                </a:solidFill>
              </a:defRPr>
            </a:pPr>
            <a:r>
              <a:rPr sz="1875" b="1" dirty="0" err="1">
                <a:solidFill>
                  <a:srgbClr val="FFC000"/>
                </a:solidFill>
              </a:rPr>
              <a:t>Organizzazione</a:t>
            </a:r>
            <a:r>
              <a:rPr sz="1875" b="1" dirty="0">
                <a:solidFill>
                  <a:srgbClr val="FFC000"/>
                </a:solidFill>
              </a:rPr>
              <a:t> fragile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1304DC8F-F1F1-4785-8134-1D204775FA03}"/>
              </a:ext>
            </a:extLst>
          </p:cNvPr>
          <p:cNvSpPr>
            <a:spLocks noGrp="1"/>
          </p:cNvSpPr>
          <p:nvPr/>
        </p:nvSpPr>
        <p:spPr>
          <a:xfrm>
            <a:off x="8572500" y="1952625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111111"/>
                </a:solidFill>
              </a:defRPr>
            </a:pPr>
            <a:r>
              <a:rPr sz="1875" b="1" dirty="0" err="1">
                <a:solidFill>
                  <a:srgbClr val="FFC000"/>
                </a:solidFill>
              </a:rPr>
              <a:t>Professione</a:t>
            </a:r>
            <a:r>
              <a:rPr sz="1875" b="1" dirty="0">
                <a:solidFill>
                  <a:srgbClr val="FFC000"/>
                </a:solidFill>
              </a:rPr>
              <a:t> poco </a:t>
            </a:r>
            <a:r>
              <a:rPr sz="1875" b="1" dirty="0" err="1">
                <a:solidFill>
                  <a:srgbClr val="FFC000"/>
                </a:solidFill>
              </a:rPr>
              <a:t>attrattiva</a:t>
            </a:r>
            <a:endParaRPr sz="1875" b="1" dirty="0">
              <a:solidFill>
                <a:srgbClr val="FFC000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E79A704-BDAD-4E45-9075-B354DBBAA8A3}"/>
              </a:ext>
            </a:extLst>
          </p:cNvPr>
          <p:cNvSpPr>
            <a:spLocks noGrp="1"/>
          </p:cNvSpPr>
          <p:nvPr/>
        </p:nvSpPr>
        <p:spPr>
          <a:xfrm>
            <a:off x="685800" y="2505075"/>
            <a:ext cx="2857500" cy="1524000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F43F723-DF38-449B-9B59-E32C9EDF64D2}"/>
              </a:ext>
            </a:extLst>
          </p:cNvPr>
          <p:cNvSpPr>
            <a:spLocks noGrp="1"/>
          </p:cNvSpPr>
          <p:nvPr/>
        </p:nvSpPr>
        <p:spPr>
          <a:xfrm>
            <a:off x="4667250" y="2505075"/>
            <a:ext cx="2952750" cy="152400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565AAB3-0C19-4951-8508-4B043A2CDA8B}"/>
              </a:ext>
            </a:extLst>
          </p:cNvPr>
          <p:cNvSpPr>
            <a:spLocks noGrp="1"/>
          </p:cNvSpPr>
          <p:nvPr/>
        </p:nvSpPr>
        <p:spPr>
          <a:xfrm>
            <a:off x="8572500" y="2505075"/>
            <a:ext cx="2933700" cy="1524000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BD66EA33-BF94-4EC1-98E2-F38E6622AC06}"/>
              </a:ext>
            </a:extLst>
          </p:cNvPr>
          <p:cNvSpPr>
            <a:spLocks noGrp="1"/>
          </p:cNvSpPr>
          <p:nvPr/>
        </p:nvSpPr>
        <p:spPr>
          <a:xfrm>
            <a:off x="895350" y="2714625"/>
            <a:ext cx="24384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11111"/>
                </a:solidFill>
              </a:defRPr>
            </a:pPr>
            <a:r>
              <a:rPr sz="1575" b="0">
                <a:solidFill>
                  <a:srgbClr val="111111"/>
                </a:solidFill>
              </a:rPr>
              <a:t>Più cronicità, fragilità, non autosufficienza e assistenza territoriale.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577A4467-21D2-4660-8333-422475D7E3EB}"/>
              </a:ext>
            </a:extLst>
          </p:cNvPr>
          <p:cNvSpPr>
            <a:spLocks noGrp="1"/>
          </p:cNvSpPr>
          <p:nvPr/>
        </p:nvSpPr>
        <p:spPr>
          <a:xfrm>
            <a:off x="4876800" y="2714625"/>
            <a:ext cx="25336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11111"/>
                </a:solidFill>
              </a:defRPr>
            </a:pPr>
            <a:r>
              <a:rPr sz="1575" b="0">
                <a:solidFill>
                  <a:srgbClr val="111111"/>
                </a:solidFill>
              </a:rPr>
              <a:t>Turni sotto-organico, cure rinviate, straordinario e sostituzioni difficili.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8CBAB712-843C-4675-8C93-5C236C71ACFF}"/>
              </a:ext>
            </a:extLst>
          </p:cNvPr>
          <p:cNvSpPr>
            <a:spLocks noGrp="1"/>
          </p:cNvSpPr>
          <p:nvPr/>
        </p:nvSpPr>
        <p:spPr>
          <a:xfrm>
            <a:off x="8782050" y="2714625"/>
            <a:ext cx="25146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11111"/>
                </a:solidFill>
              </a:defRPr>
            </a:pPr>
            <a:r>
              <a:rPr sz="1575" b="0">
                <a:solidFill>
                  <a:srgbClr val="111111"/>
                </a:solidFill>
              </a:rPr>
              <a:t>Retribuzione, carriera, autonomia e conciliazione non compensano la responsabilità.</a:t>
            </a: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ECA3A863-9228-40D6-BC56-250B220A6AF8}"/>
              </a:ext>
            </a:extLst>
          </p:cNvPr>
          <p:cNvSpPr>
            <a:spLocks noGrp="1"/>
          </p:cNvSpPr>
          <p:nvPr/>
        </p:nvSpPr>
        <p:spPr>
          <a:xfrm>
            <a:off x="685800" y="4648200"/>
            <a:ext cx="108204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3D8DFF"/>
                </a:solidFill>
              </a:defRPr>
            </a:pPr>
            <a:r>
              <a:rPr sz="2250" b="1" dirty="0">
                <a:solidFill>
                  <a:srgbClr val="FF0000"/>
                </a:solidFill>
              </a:rPr>
              <a:t>Il </a:t>
            </a:r>
            <a:r>
              <a:rPr sz="2250" b="1" dirty="0" err="1">
                <a:solidFill>
                  <a:srgbClr val="FF0000"/>
                </a:solidFill>
              </a:rPr>
              <a:t>risultato</a:t>
            </a:r>
            <a:r>
              <a:rPr sz="2250" b="1" dirty="0">
                <a:solidFill>
                  <a:srgbClr val="FF0000"/>
                </a:solidFill>
              </a:rPr>
              <a:t> è un </a:t>
            </a:r>
            <a:r>
              <a:rPr sz="2250" b="1" dirty="0" err="1">
                <a:solidFill>
                  <a:srgbClr val="FF0000"/>
                </a:solidFill>
              </a:rPr>
              <a:t>circuito</a:t>
            </a:r>
            <a:r>
              <a:rPr sz="2250" b="1" dirty="0">
                <a:solidFill>
                  <a:srgbClr val="FF0000"/>
                </a:solidFill>
              </a:rPr>
              <a:t> </a:t>
            </a:r>
            <a:r>
              <a:rPr sz="2250" b="1" dirty="0" err="1">
                <a:solidFill>
                  <a:srgbClr val="FF0000"/>
                </a:solidFill>
              </a:rPr>
              <a:t>che</a:t>
            </a:r>
            <a:r>
              <a:rPr sz="2250" b="1" dirty="0">
                <a:solidFill>
                  <a:srgbClr val="FF0000"/>
                </a:solidFill>
              </a:rPr>
              <a:t> </a:t>
            </a:r>
            <a:r>
              <a:rPr sz="2250" b="1" dirty="0" err="1">
                <a:solidFill>
                  <a:srgbClr val="FF0000"/>
                </a:solidFill>
              </a:rPr>
              <a:t>indebolisce</a:t>
            </a:r>
            <a:r>
              <a:rPr sz="2250" b="1" dirty="0">
                <a:solidFill>
                  <a:srgbClr val="FF0000"/>
                </a:solidFill>
              </a:rPr>
              <a:t> </a:t>
            </a:r>
            <a:r>
              <a:rPr sz="2250" b="1" dirty="0" err="1">
                <a:solidFill>
                  <a:srgbClr val="FF0000"/>
                </a:solidFill>
              </a:rPr>
              <a:t>reclutamento</a:t>
            </a:r>
            <a:r>
              <a:rPr sz="2250" b="1" dirty="0">
                <a:solidFill>
                  <a:srgbClr val="FF0000"/>
                </a:solidFill>
              </a:rPr>
              <a:t>, retention e </a:t>
            </a:r>
            <a:r>
              <a:rPr sz="2250" b="1" dirty="0" err="1">
                <a:solidFill>
                  <a:srgbClr val="FF0000"/>
                </a:solidFill>
              </a:rPr>
              <a:t>qualità</a:t>
            </a:r>
            <a:r>
              <a:rPr sz="2250" b="1" dirty="0">
                <a:solidFill>
                  <a:srgbClr val="FF0000"/>
                </a:solidFill>
              </a:rPr>
              <a:t> delle cure.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8695693B-AA6A-34EB-12B9-70275EC2C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076" y="232389"/>
            <a:ext cx="1478321" cy="147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44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icker">
            <a:extLst>
              <a:ext uri="{FF2B5EF4-FFF2-40B4-BE49-F238E27FC236}">
                <a16:creationId xmlns:a16="http://schemas.microsoft.com/office/drawing/2014/main" id="{B817D711-0E07-4AC0-A51A-AF100DEF39CB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F6872"/>
                </a:solidFill>
              </a:defRPr>
            </a:pPr>
            <a:r>
              <a:rPr sz="975" b="1">
                <a:solidFill>
                  <a:srgbClr val="5F6872"/>
                </a:solidFill>
              </a:rPr>
              <a:t>INFERMIERISTICA • ITALIA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5974B85-2CC4-4E0A-8BBD-DB363A001F7B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sz="2850" b="1">
                <a:solidFill>
                  <a:srgbClr val="111111"/>
                </a:solidFill>
              </a:rPr>
              <a:t>L’Italia impiega meno infermieri della media UE</a:t>
            </a:r>
          </a:p>
        </p:txBody>
      </p:sp>
      <p:sp>
        <p:nvSpPr>
          <p:cNvPr id="3" name="title-rule">
            <a:extLst>
              <a:ext uri="{FF2B5EF4-FFF2-40B4-BE49-F238E27FC236}">
                <a16:creationId xmlns:a16="http://schemas.microsoft.com/office/drawing/2014/main" id="{1CE7F9A3-3B8D-405F-841D-794865C5CBC8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lide-number">
            <a:extLst>
              <a:ext uri="{FF2B5EF4-FFF2-40B4-BE49-F238E27FC236}">
                <a16:creationId xmlns:a16="http://schemas.microsoft.com/office/drawing/2014/main" id="{4517239F-1964-4455-94B1-F9351138FCF5}"/>
              </a:ext>
            </a:extLst>
          </p:cNvPr>
          <p:cNvSpPr>
            <a:spLocks noGrp="1"/>
          </p:cNvSpPr>
          <p:nvPr/>
        </p:nvSpPr>
        <p:spPr>
          <a:xfrm>
            <a:off x="11068050" y="630555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F6872"/>
                </a:solidFill>
              </a:defRPr>
            </a:pPr>
            <a:r>
              <a:rPr sz="900" b="1">
                <a:solidFill>
                  <a:srgbClr val="5F6872"/>
                </a:solidFill>
              </a:rPr>
              <a:t>03</a:t>
            </a:r>
          </a:p>
        </p:txBody>
      </p:sp>
      <p:graphicFrame>
        <p:nvGraphicFramePr>
          <p:cNvPr id="17" name="Chart"/>
          <p:cNvGraphicFramePr/>
          <p:nvPr/>
        </p:nvGraphicFramePr>
        <p:xfrm>
          <a:off x="685800" y="1857375"/>
          <a:ext cx="666750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ttangolo 5">
            <a:extLst>
              <a:ext uri="{FF2B5EF4-FFF2-40B4-BE49-F238E27FC236}">
                <a16:creationId xmlns:a16="http://schemas.microsoft.com/office/drawing/2014/main" id="{94EE8281-0963-4BF1-A606-09099D595F93}"/>
              </a:ext>
            </a:extLst>
          </p:cNvPr>
          <p:cNvSpPr>
            <a:spLocks noGrp="1"/>
          </p:cNvSpPr>
          <p:nvPr/>
        </p:nvSpPr>
        <p:spPr>
          <a:xfrm>
            <a:off x="8048625" y="1952625"/>
            <a:ext cx="3143250" cy="163830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AF460446-21BF-44FA-B610-B96B4B061565}"/>
              </a:ext>
            </a:extLst>
          </p:cNvPr>
          <p:cNvSpPr>
            <a:spLocks noGrp="1"/>
          </p:cNvSpPr>
          <p:nvPr/>
        </p:nvSpPr>
        <p:spPr>
          <a:xfrm>
            <a:off x="8258175" y="2124075"/>
            <a:ext cx="27241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B44747"/>
                </a:solidFill>
              </a:defRPr>
            </a:pPr>
            <a:r>
              <a:rPr sz="3600" b="1">
                <a:solidFill>
                  <a:srgbClr val="B44747"/>
                </a:solidFill>
              </a:rPr>
              <a:t>1,3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A4C33C30-C99C-4895-9A79-C67F755D255A}"/>
              </a:ext>
            </a:extLst>
          </p:cNvPr>
          <p:cNvSpPr>
            <a:spLocks noGrp="1"/>
          </p:cNvSpPr>
          <p:nvPr/>
        </p:nvSpPr>
        <p:spPr>
          <a:xfrm>
            <a:off x="8258175" y="2847975"/>
            <a:ext cx="27241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11111"/>
                </a:solidFill>
              </a:defRPr>
            </a:pPr>
            <a:r>
              <a:rPr sz="1350" b="1">
                <a:solidFill>
                  <a:srgbClr val="111111"/>
                </a:solidFill>
              </a:rPr>
              <a:t>infermieri per medico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2A7D20C-FD32-40DB-B6C2-68795E162DAD}"/>
              </a:ext>
            </a:extLst>
          </p:cNvPr>
          <p:cNvSpPr>
            <a:spLocks noGrp="1"/>
          </p:cNvSpPr>
          <p:nvPr/>
        </p:nvSpPr>
        <p:spPr>
          <a:xfrm>
            <a:off x="8048625" y="3905250"/>
            <a:ext cx="3143250" cy="163830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F3D94E4A-B7D9-45BD-B3F3-06D4FF27F32D}"/>
              </a:ext>
            </a:extLst>
          </p:cNvPr>
          <p:cNvSpPr>
            <a:spLocks noGrp="1"/>
          </p:cNvSpPr>
          <p:nvPr/>
        </p:nvSpPr>
        <p:spPr>
          <a:xfrm>
            <a:off x="8258175" y="4076700"/>
            <a:ext cx="27241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3D8DFF"/>
                </a:solidFill>
              </a:defRPr>
            </a:pPr>
            <a:r>
              <a:rPr sz="3600" b="1">
                <a:solidFill>
                  <a:srgbClr val="3D8DFF"/>
                </a:solidFill>
              </a:rPr>
              <a:t>≥65 mila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D940F0D0-4A0C-4EAF-8798-253F261819E0}"/>
              </a:ext>
            </a:extLst>
          </p:cNvPr>
          <p:cNvSpPr>
            <a:spLocks noGrp="1"/>
          </p:cNvSpPr>
          <p:nvPr/>
        </p:nvSpPr>
        <p:spPr>
          <a:xfrm>
            <a:off x="8258175" y="4800600"/>
            <a:ext cx="27241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11111"/>
                </a:solidFill>
              </a:defRPr>
            </a:pPr>
            <a:r>
              <a:rPr sz="1350" b="1">
                <a:solidFill>
                  <a:srgbClr val="111111"/>
                </a:solidFill>
              </a:rPr>
              <a:t>stima del deficit richiamata da FNOPI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92AC4CEF-84B6-4D7D-81EA-34C2CD0BB066}"/>
              </a:ext>
            </a:extLst>
          </p:cNvPr>
          <p:cNvSpPr>
            <a:spLocks noGrp="1"/>
          </p:cNvSpPr>
          <p:nvPr/>
        </p:nvSpPr>
        <p:spPr>
          <a:xfrm>
            <a:off x="685800" y="5848350"/>
            <a:ext cx="9334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872"/>
                </a:solidFill>
              </a:defRPr>
            </a:pPr>
            <a:r>
              <a:rPr sz="1275" b="0">
                <a:solidFill>
                  <a:srgbClr val="5F6872"/>
                </a:solidFill>
              </a:rPr>
              <a:t>Attenzione: iscritti all’Albo, occupati, dipendenti SSN e “praticanti” non sono perimetri equivalenti.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52A378A0-F249-AA4A-157D-711FF9294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399" y="195261"/>
            <a:ext cx="1514476" cy="1514476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76C438B-A77F-363E-A28E-D5CF6B06FD52}"/>
              </a:ext>
            </a:extLst>
          </p:cNvPr>
          <p:cNvSpPr/>
          <p:nvPr/>
        </p:nvSpPr>
        <p:spPr>
          <a:xfrm>
            <a:off x="1106557" y="5543550"/>
            <a:ext cx="5970104" cy="304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INFERMIERI / 1000 ABITANTI</a:t>
            </a:r>
          </a:p>
        </p:txBody>
      </p:sp>
    </p:spTree>
    <p:extLst>
      <p:ext uri="{BB962C8B-B14F-4D97-AF65-F5344CB8AC3E}">
        <p14:creationId xmlns:p14="http://schemas.microsoft.com/office/powerpoint/2010/main" val="836677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kicker">
            <a:extLst>
              <a:ext uri="{FF2B5EF4-FFF2-40B4-BE49-F238E27FC236}">
                <a16:creationId xmlns:a16="http://schemas.microsoft.com/office/drawing/2014/main" id="{82676256-8BAC-43F9-BD37-F828A1C91628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F6872"/>
                </a:solidFill>
              </a:defRPr>
            </a:pPr>
            <a:r>
              <a:rPr sz="975" b="1">
                <a:solidFill>
                  <a:srgbClr val="5F6872"/>
                </a:solidFill>
              </a:rPr>
              <a:t>INFERMIERISTICA • ITALIA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E3B7A88-767B-49DC-8A39-4CB11D96788F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sz="2850" b="1">
                <a:solidFill>
                  <a:srgbClr val="111111"/>
                </a:solidFill>
              </a:rPr>
              <a:t>La carenza si autoalimenta</a:t>
            </a:r>
          </a:p>
        </p:txBody>
      </p:sp>
      <p:sp>
        <p:nvSpPr>
          <p:cNvPr id="3" name="title-rule">
            <a:extLst>
              <a:ext uri="{FF2B5EF4-FFF2-40B4-BE49-F238E27FC236}">
                <a16:creationId xmlns:a16="http://schemas.microsoft.com/office/drawing/2014/main" id="{F9F96519-050A-4D3A-BD6C-DB44C25B4319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lide-number">
            <a:extLst>
              <a:ext uri="{FF2B5EF4-FFF2-40B4-BE49-F238E27FC236}">
                <a16:creationId xmlns:a16="http://schemas.microsoft.com/office/drawing/2014/main" id="{7D0BD6B9-CD3D-447F-BF5B-26823C722C3B}"/>
              </a:ext>
            </a:extLst>
          </p:cNvPr>
          <p:cNvSpPr>
            <a:spLocks noGrp="1"/>
          </p:cNvSpPr>
          <p:nvPr/>
        </p:nvSpPr>
        <p:spPr>
          <a:xfrm>
            <a:off x="11068050" y="630555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F6872"/>
                </a:solidFill>
              </a:defRPr>
            </a:pPr>
            <a:r>
              <a:rPr sz="900" b="1">
                <a:solidFill>
                  <a:srgbClr val="5F6872"/>
                </a:solidFill>
              </a:rPr>
              <a:t>04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E2AFBCDA-092C-4CDC-B2E3-15D2046362E2}"/>
              </a:ext>
            </a:extLst>
          </p:cNvPr>
          <p:cNvSpPr>
            <a:spLocks noGrp="1"/>
          </p:cNvSpPr>
          <p:nvPr/>
        </p:nvSpPr>
        <p:spPr>
          <a:xfrm>
            <a:off x="685800" y="1952625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3D8DFF"/>
                </a:solidFill>
              </a:defRPr>
            </a:pPr>
            <a:r>
              <a:rPr sz="2550" b="1">
                <a:solidFill>
                  <a:srgbClr val="3D8DFF"/>
                </a:solidFill>
              </a:rPr>
              <a:t>1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B7E0572-E620-445F-B770-B1277ED3F3A4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2362200" cy="1428750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AD3355F5-C432-4850-915E-87AE2B78CCA8}"/>
              </a:ext>
            </a:extLst>
          </p:cNvPr>
          <p:cNvSpPr>
            <a:spLocks noGrp="1"/>
          </p:cNvSpPr>
          <p:nvPr/>
        </p:nvSpPr>
        <p:spPr>
          <a:xfrm>
            <a:off x="857250" y="2876550"/>
            <a:ext cx="20193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11111"/>
                </a:solidFill>
              </a:defRPr>
            </a:pPr>
            <a:r>
              <a:rPr sz="1725" b="1">
                <a:solidFill>
                  <a:srgbClr val="111111"/>
                </a:solidFill>
              </a:rPr>
              <a:t>Dotazione insufficiente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1432A293-19E6-4675-8C3A-0FA2CEFBBB29}"/>
              </a:ext>
            </a:extLst>
          </p:cNvPr>
          <p:cNvSpPr>
            <a:spLocks noGrp="1"/>
          </p:cNvSpPr>
          <p:nvPr/>
        </p:nvSpPr>
        <p:spPr>
          <a:xfrm>
            <a:off x="3048000" y="3048000"/>
            <a:ext cx="3619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625" b="1">
                <a:solidFill>
                  <a:srgbClr val="B8BCC4"/>
                </a:solidFill>
              </a:defRPr>
            </a:pPr>
            <a:r>
              <a:rPr sz="2625" b="1">
                <a:solidFill>
                  <a:srgbClr val="B8BCC4"/>
                </a:solidFill>
              </a:rPr>
              <a:t>→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59B3B1D7-49EA-4A72-AF1A-5FBC41248F9E}"/>
              </a:ext>
            </a:extLst>
          </p:cNvPr>
          <p:cNvSpPr>
            <a:spLocks noGrp="1"/>
          </p:cNvSpPr>
          <p:nvPr/>
        </p:nvSpPr>
        <p:spPr>
          <a:xfrm>
            <a:off x="3409950" y="1952625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3D8DFF"/>
                </a:solidFill>
              </a:defRPr>
            </a:pPr>
            <a:r>
              <a:rPr sz="2550" b="1">
                <a:solidFill>
                  <a:srgbClr val="3D8DFF"/>
                </a:solidFill>
              </a:rPr>
              <a:t>2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5585F69-43DA-4BB7-A1F4-DC2CDC713AD5}"/>
              </a:ext>
            </a:extLst>
          </p:cNvPr>
          <p:cNvSpPr>
            <a:spLocks noGrp="1"/>
          </p:cNvSpPr>
          <p:nvPr/>
        </p:nvSpPr>
        <p:spPr>
          <a:xfrm>
            <a:off x="3409950" y="2667000"/>
            <a:ext cx="2362200" cy="14287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3C89448D-266C-434F-AB9C-90451DE88E8D}"/>
              </a:ext>
            </a:extLst>
          </p:cNvPr>
          <p:cNvSpPr>
            <a:spLocks noGrp="1"/>
          </p:cNvSpPr>
          <p:nvPr/>
        </p:nvSpPr>
        <p:spPr>
          <a:xfrm>
            <a:off x="3581400" y="2876550"/>
            <a:ext cx="20193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11111"/>
                </a:solidFill>
              </a:defRPr>
            </a:pPr>
            <a:r>
              <a:rPr sz="1725" b="1">
                <a:solidFill>
                  <a:srgbClr val="111111"/>
                </a:solidFill>
              </a:rPr>
              <a:t>Carichi e turni più gravosi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E2AB6F2D-1A34-4926-A11E-4BE97BAB1146}"/>
              </a:ext>
            </a:extLst>
          </p:cNvPr>
          <p:cNvSpPr>
            <a:spLocks noGrp="1"/>
          </p:cNvSpPr>
          <p:nvPr/>
        </p:nvSpPr>
        <p:spPr>
          <a:xfrm>
            <a:off x="5772150" y="3048000"/>
            <a:ext cx="3619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625" b="1">
                <a:solidFill>
                  <a:srgbClr val="B8BCC4"/>
                </a:solidFill>
              </a:defRPr>
            </a:pPr>
            <a:r>
              <a:rPr sz="2625" b="1">
                <a:solidFill>
                  <a:srgbClr val="B8BCC4"/>
                </a:solidFill>
              </a:rPr>
              <a:t>→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4287738A-DD31-471C-AAF2-8CFE1716F118}"/>
              </a:ext>
            </a:extLst>
          </p:cNvPr>
          <p:cNvSpPr>
            <a:spLocks noGrp="1"/>
          </p:cNvSpPr>
          <p:nvPr/>
        </p:nvSpPr>
        <p:spPr>
          <a:xfrm>
            <a:off x="6134100" y="1952625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3D8DFF"/>
                </a:solidFill>
              </a:defRPr>
            </a:pPr>
            <a:r>
              <a:rPr sz="2550" b="1">
                <a:solidFill>
                  <a:srgbClr val="3D8DFF"/>
                </a:solidFill>
              </a:rPr>
              <a:t>3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0C4E5A0-9916-43BA-ADF8-A4127BE175B5}"/>
              </a:ext>
            </a:extLst>
          </p:cNvPr>
          <p:cNvSpPr>
            <a:spLocks noGrp="1"/>
          </p:cNvSpPr>
          <p:nvPr/>
        </p:nvSpPr>
        <p:spPr>
          <a:xfrm>
            <a:off x="6134100" y="2667000"/>
            <a:ext cx="2362200" cy="1428750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8D332F32-F984-4F15-B38D-6511F8FE2921}"/>
              </a:ext>
            </a:extLst>
          </p:cNvPr>
          <p:cNvSpPr>
            <a:spLocks noGrp="1"/>
          </p:cNvSpPr>
          <p:nvPr/>
        </p:nvSpPr>
        <p:spPr>
          <a:xfrm>
            <a:off x="6305550" y="2876550"/>
            <a:ext cx="20193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11111"/>
                </a:solidFill>
              </a:defRPr>
            </a:pPr>
            <a:r>
              <a:rPr sz="1725" b="1">
                <a:solidFill>
                  <a:srgbClr val="111111"/>
                </a:solidFill>
              </a:rPr>
              <a:t>Burnout, assenze e dimissioni</a:t>
            </a:r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4D0DC989-2AB5-4F61-A5C9-9FFFC95BECFE}"/>
              </a:ext>
            </a:extLst>
          </p:cNvPr>
          <p:cNvSpPr>
            <a:spLocks noGrp="1"/>
          </p:cNvSpPr>
          <p:nvPr/>
        </p:nvSpPr>
        <p:spPr>
          <a:xfrm>
            <a:off x="8496300" y="3048000"/>
            <a:ext cx="3619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625" b="1">
                <a:solidFill>
                  <a:srgbClr val="B8BCC4"/>
                </a:solidFill>
              </a:defRPr>
            </a:pPr>
            <a:r>
              <a:rPr sz="2625" b="1">
                <a:solidFill>
                  <a:srgbClr val="B8BCC4"/>
                </a:solidFill>
              </a:rPr>
              <a:t>→</a:t>
            </a: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4048C377-2582-4C2B-A8BE-522A3BFBF43B}"/>
              </a:ext>
            </a:extLst>
          </p:cNvPr>
          <p:cNvSpPr>
            <a:spLocks noGrp="1"/>
          </p:cNvSpPr>
          <p:nvPr/>
        </p:nvSpPr>
        <p:spPr>
          <a:xfrm>
            <a:off x="8858250" y="1952625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3D8DFF"/>
                </a:solidFill>
              </a:defRPr>
            </a:pPr>
            <a:r>
              <a:rPr sz="2550" b="1">
                <a:solidFill>
                  <a:srgbClr val="3D8DFF"/>
                </a:solidFill>
              </a:rPr>
              <a:t>4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6BEB5FE-F22F-4329-B99F-A30D26E8B068}"/>
              </a:ext>
            </a:extLst>
          </p:cNvPr>
          <p:cNvSpPr>
            <a:spLocks noGrp="1"/>
          </p:cNvSpPr>
          <p:nvPr/>
        </p:nvSpPr>
        <p:spPr>
          <a:xfrm>
            <a:off x="8858250" y="2667000"/>
            <a:ext cx="2362200" cy="14287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5DB02D38-4D3C-4655-9DAA-BE66C90EB063}"/>
              </a:ext>
            </a:extLst>
          </p:cNvPr>
          <p:cNvSpPr>
            <a:spLocks noGrp="1"/>
          </p:cNvSpPr>
          <p:nvPr/>
        </p:nvSpPr>
        <p:spPr>
          <a:xfrm>
            <a:off x="9029700" y="2876550"/>
            <a:ext cx="20193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11111"/>
                </a:solidFill>
              </a:defRPr>
            </a:pPr>
            <a:r>
              <a:rPr sz="1725" b="1">
                <a:solidFill>
                  <a:srgbClr val="111111"/>
                </a:solidFill>
              </a:rPr>
              <a:t>Minore capacità di trattenere personale</a:t>
            </a: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AF9A853A-8829-42A8-A2CF-297F336AE512}"/>
              </a:ext>
            </a:extLst>
          </p:cNvPr>
          <p:cNvSpPr>
            <a:spLocks noGrp="1"/>
          </p:cNvSpPr>
          <p:nvPr/>
        </p:nvSpPr>
        <p:spPr>
          <a:xfrm>
            <a:off x="1143000" y="4762500"/>
            <a:ext cx="9906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75" b="1">
                <a:solidFill>
                  <a:srgbClr val="111111"/>
                </a:solidFill>
              </a:defRPr>
            </a:pPr>
            <a:r>
              <a:rPr sz="2175" b="1">
                <a:solidFill>
                  <a:srgbClr val="111111"/>
                </a:solidFill>
              </a:rPr>
              <a:t>Le risposte temporanee sostengono il servizio, ma non sostituiscono una dotazione stabile, competente e programmata.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6AB5851C-945B-BC09-0FB2-8CD0CF28D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581" y="256119"/>
            <a:ext cx="1677104" cy="167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1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kicker">
            <a:extLst>
              <a:ext uri="{FF2B5EF4-FFF2-40B4-BE49-F238E27FC236}">
                <a16:creationId xmlns:a16="http://schemas.microsoft.com/office/drawing/2014/main" id="{AC8EBA59-B357-462A-AD0D-2173DBE83C03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F6872"/>
                </a:solidFill>
              </a:defRPr>
            </a:pPr>
            <a:r>
              <a:rPr sz="975" b="1">
                <a:solidFill>
                  <a:srgbClr val="5F6872"/>
                </a:solidFill>
              </a:rPr>
              <a:t>INFERMIERISTICA • ITALIA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D2F4005F-A8B0-45D3-BA18-C9D520C4F0EC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sz="2850" b="1">
                <a:solidFill>
                  <a:srgbClr val="111111"/>
                </a:solidFill>
              </a:rPr>
              <a:t>Il turno deve seguire la complessità assistenziale</a:t>
            </a:r>
          </a:p>
        </p:txBody>
      </p:sp>
      <p:sp>
        <p:nvSpPr>
          <p:cNvPr id="3" name="title-rule">
            <a:extLst>
              <a:ext uri="{FF2B5EF4-FFF2-40B4-BE49-F238E27FC236}">
                <a16:creationId xmlns:a16="http://schemas.microsoft.com/office/drawing/2014/main" id="{E8E7D2CA-DB40-4405-96D7-FF5BC3C7F168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lide-number">
            <a:extLst>
              <a:ext uri="{FF2B5EF4-FFF2-40B4-BE49-F238E27FC236}">
                <a16:creationId xmlns:a16="http://schemas.microsoft.com/office/drawing/2014/main" id="{7E0DC16A-FE76-4E23-A952-C6669E600E8D}"/>
              </a:ext>
            </a:extLst>
          </p:cNvPr>
          <p:cNvSpPr>
            <a:spLocks noGrp="1"/>
          </p:cNvSpPr>
          <p:nvPr/>
        </p:nvSpPr>
        <p:spPr>
          <a:xfrm>
            <a:off x="11068050" y="630555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F6872"/>
                </a:solidFill>
              </a:defRPr>
            </a:pPr>
            <a:r>
              <a:rPr sz="900" b="1">
                <a:solidFill>
                  <a:srgbClr val="5F6872"/>
                </a:solidFill>
              </a:rPr>
              <a:t>05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04F95274-6565-4D40-BA07-2D3DE82C867F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476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B44747"/>
                </a:solidFill>
              </a:defRPr>
            </a:pPr>
            <a:r>
              <a:rPr sz="1875" b="1">
                <a:solidFill>
                  <a:srgbClr val="B44747"/>
                </a:solidFill>
              </a:rPr>
              <a:t>Cosa rende fragile un turno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405EAA94-A5CF-4C96-956C-5B53E570C4EC}"/>
              </a:ext>
            </a:extLst>
          </p:cNvPr>
          <p:cNvSpPr>
            <a:spLocks noGrp="1"/>
          </p:cNvSpPr>
          <p:nvPr/>
        </p:nvSpPr>
        <p:spPr>
          <a:xfrm>
            <a:off x="685800" y="2343150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0CD56326-B7DB-4126-9E24-95EBD6169957}"/>
              </a:ext>
            </a:extLst>
          </p:cNvPr>
          <p:cNvSpPr>
            <a:spLocks noGrp="1"/>
          </p:cNvSpPr>
          <p:nvPr/>
        </p:nvSpPr>
        <p:spPr>
          <a:xfrm>
            <a:off x="1009650" y="2343150"/>
            <a:ext cx="4629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Sotto-organico e skill mix inadeguato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6A44E478-EEAC-4298-AF33-A3BBECBE8A29}"/>
              </a:ext>
            </a:extLst>
          </p:cNvPr>
          <p:cNvSpPr>
            <a:spLocks noGrp="1"/>
          </p:cNvSpPr>
          <p:nvPr/>
        </p:nvSpPr>
        <p:spPr>
          <a:xfrm>
            <a:off x="685800" y="2933700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8B367AAD-D159-4936-8279-FF70585895A6}"/>
              </a:ext>
            </a:extLst>
          </p:cNvPr>
          <p:cNvSpPr>
            <a:spLocks noGrp="1"/>
          </p:cNvSpPr>
          <p:nvPr/>
        </p:nvSpPr>
        <p:spPr>
          <a:xfrm>
            <a:off x="1009650" y="2933700"/>
            <a:ext cx="4629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Notti, festivi e cambi ravvicinati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4668B67D-2841-45B6-A801-350743D9F88C}"/>
              </a:ext>
            </a:extLst>
          </p:cNvPr>
          <p:cNvSpPr>
            <a:spLocks noGrp="1"/>
          </p:cNvSpPr>
          <p:nvPr/>
        </p:nvSpPr>
        <p:spPr>
          <a:xfrm>
            <a:off x="685800" y="3524250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8D420CFC-D682-4B40-9173-E9075B045BF4}"/>
              </a:ext>
            </a:extLst>
          </p:cNvPr>
          <p:cNvSpPr>
            <a:spLocks noGrp="1"/>
          </p:cNvSpPr>
          <p:nvPr/>
        </p:nvSpPr>
        <p:spPr>
          <a:xfrm>
            <a:off x="1009650" y="3524250"/>
            <a:ext cx="4629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Ferie rinviate e richiami in servizio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59058733-A3D3-4271-AA8D-EFF6F4F883F1}"/>
              </a:ext>
            </a:extLst>
          </p:cNvPr>
          <p:cNvSpPr>
            <a:spLocks noGrp="1"/>
          </p:cNvSpPr>
          <p:nvPr/>
        </p:nvSpPr>
        <p:spPr>
          <a:xfrm>
            <a:off x="685800" y="4114800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0CB21A5B-B7B9-4947-95B4-011311A4C0F3}"/>
              </a:ext>
            </a:extLst>
          </p:cNvPr>
          <p:cNvSpPr>
            <a:spLocks noGrp="1"/>
          </p:cNvSpPr>
          <p:nvPr/>
        </p:nvSpPr>
        <p:spPr>
          <a:xfrm>
            <a:off x="1009650" y="4114800"/>
            <a:ext cx="4629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Attività improprie sottratte alla cura</a:t>
            </a: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EA46C049-31A7-43F6-8200-F49D94C271BA}"/>
              </a:ext>
            </a:extLst>
          </p:cNvPr>
          <p:cNvSpPr>
            <a:spLocks noGrp="1"/>
          </p:cNvSpPr>
          <p:nvPr/>
        </p:nvSpPr>
        <p:spPr>
          <a:xfrm>
            <a:off x="685800" y="4705350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588A4968-6225-4FB3-A2C2-E3E12E7397FE}"/>
              </a:ext>
            </a:extLst>
          </p:cNvPr>
          <p:cNvSpPr>
            <a:spLocks noGrp="1"/>
          </p:cNvSpPr>
          <p:nvPr/>
        </p:nvSpPr>
        <p:spPr>
          <a:xfrm>
            <a:off x="1009650" y="4705350"/>
            <a:ext cx="4629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Consegne compresse e team frammentati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5571AA2-3A46-44FA-9B30-FD22198C3D24}"/>
              </a:ext>
            </a:extLst>
          </p:cNvPr>
          <p:cNvSpPr>
            <a:spLocks noGrp="1"/>
          </p:cNvSpPr>
          <p:nvPr/>
        </p:nvSpPr>
        <p:spPr>
          <a:xfrm>
            <a:off x="6334125" y="1809750"/>
            <a:ext cx="5172075" cy="3476625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315DEBA3-C0A8-422A-B21E-72493495A571}"/>
              </a:ext>
            </a:extLst>
          </p:cNvPr>
          <p:cNvSpPr>
            <a:spLocks noGrp="1"/>
          </p:cNvSpPr>
          <p:nvPr/>
        </p:nvSpPr>
        <p:spPr>
          <a:xfrm>
            <a:off x="6667500" y="2095500"/>
            <a:ext cx="447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3D8DFF"/>
                </a:solidFill>
              </a:defRPr>
            </a:pPr>
            <a:r>
              <a:rPr sz="2025" b="1">
                <a:solidFill>
                  <a:srgbClr val="3D8DFF"/>
                </a:solidFill>
              </a:rPr>
              <a:t>Fabbisogno “patient-driven”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0D590211-F59A-4D1B-B926-437E7012E5E3}"/>
              </a:ext>
            </a:extLst>
          </p:cNvPr>
          <p:cNvSpPr>
            <a:spLocks noGrp="1"/>
          </p:cNvSpPr>
          <p:nvPr/>
        </p:nvSpPr>
        <p:spPr>
          <a:xfrm>
            <a:off x="6667500" y="2724150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D8DFF"/>
                </a:solidFill>
              </a:defRPr>
            </a:pPr>
            <a:r>
              <a:rPr sz="1650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D3FE3B89-6518-44BE-A791-AC30A9C9F21D}"/>
              </a:ext>
            </a:extLst>
          </p:cNvPr>
          <p:cNvSpPr>
            <a:spLocks noGrp="1"/>
          </p:cNvSpPr>
          <p:nvPr/>
        </p:nvSpPr>
        <p:spPr>
          <a:xfrm>
            <a:off x="6991350" y="2724150"/>
            <a:ext cx="405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11111"/>
                </a:solidFill>
              </a:defRPr>
            </a:pPr>
            <a:r>
              <a:rPr sz="1425" b="0">
                <a:solidFill>
                  <a:srgbClr val="111111"/>
                </a:solidFill>
              </a:rPr>
              <a:t>Dipendenza e instabilità clinica</a:t>
            </a: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97310F3F-8EFB-4CA9-8522-2C41FEA1DF0C}"/>
              </a:ext>
            </a:extLst>
          </p:cNvPr>
          <p:cNvSpPr>
            <a:spLocks noGrp="1"/>
          </p:cNvSpPr>
          <p:nvPr/>
        </p:nvSpPr>
        <p:spPr>
          <a:xfrm>
            <a:off x="6667500" y="3200400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D8DFF"/>
                </a:solidFill>
              </a:defRPr>
            </a:pPr>
            <a:r>
              <a:rPr sz="1650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7E5EE8D4-70DC-4533-8ED2-C072B40773F8}"/>
              </a:ext>
            </a:extLst>
          </p:cNvPr>
          <p:cNvSpPr>
            <a:spLocks noGrp="1"/>
          </p:cNvSpPr>
          <p:nvPr/>
        </p:nvSpPr>
        <p:spPr>
          <a:xfrm>
            <a:off x="6991350" y="3200400"/>
            <a:ext cx="405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11111"/>
                </a:solidFill>
              </a:defRPr>
            </a:pPr>
            <a:r>
              <a:rPr sz="1425" b="0">
                <a:solidFill>
                  <a:srgbClr val="111111"/>
                </a:solidFill>
              </a:rPr>
              <a:t>Turnover dei ricoveri e isolamento</a:t>
            </a:r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6A9D8311-3C45-47C2-8A77-42B50664A006}"/>
              </a:ext>
            </a:extLst>
          </p:cNvPr>
          <p:cNvSpPr>
            <a:spLocks noGrp="1"/>
          </p:cNvSpPr>
          <p:nvPr/>
        </p:nvSpPr>
        <p:spPr>
          <a:xfrm>
            <a:off x="6667500" y="3676650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D8DFF"/>
                </a:solidFill>
              </a:defRPr>
            </a:pPr>
            <a:r>
              <a:rPr sz="1650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ABE1FDAB-CAF0-46D8-9E71-2A22FEFE6214}"/>
              </a:ext>
            </a:extLst>
          </p:cNvPr>
          <p:cNvSpPr>
            <a:spLocks noGrp="1"/>
          </p:cNvSpPr>
          <p:nvPr/>
        </p:nvSpPr>
        <p:spPr>
          <a:xfrm>
            <a:off x="6991350" y="3676650"/>
            <a:ext cx="405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11111"/>
                </a:solidFill>
              </a:defRPr>
            </a:pPr>
            <a:r>
              <a:rPr sz="1425" b="0">
                <a:solidFill>
                  <a:srgbClr val="111111"/>
                </a:solidFill>
              </a:rPr>
              <a:t>Tecnologia e rischio del setting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C61849F7-902B-4C7C-93A6-A50264C7513C}"/>
              </a:ext>
            </a:extLst>
          </p:cNvPr>
          <p:cNvSpPr>
            <a:spLocks noGrp="1"/>
          </p:cNvSpPr>
          <p:nvPr/>
        </p:nvSpPr>
        <p:spPr>
          <a:xfrm>
            <a:off x="6667500" y="4152900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D8DFF"/>
                </a:solidFill>
              </a:defRPr>
            </a:pPr>
            <a:r>
              <a:rPr sz="1650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5D03577B-69D8-49C4-96C7-54E42CE70FE4}"/>
              </a:ext>
            </a:extLst>
          </p:cNvPr>
          <p:cNvSpPr>
            <a:spLocks noGrp="1"/>
          </p:cNvSpPr>
          <p:nvPr/>
        </p:nvSpPr>
        <p:spPr>
          <a:xfrm>
            <a:off x="6991350" y="4152900"/>
            <a:ext cx="405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11111"/>
                </a:solidFill>
              </a:defRPr>
            </a:pPr>
            <a:r>
              <a:rPr sz="1425" b="0">
                <a:solidFill>
                  <a:srgbClr val="111111"/>
                </a:solidFill>
              </a:rPr>
              <a:t>Competenze presenti nel team</a:t>
            </a:r>
          </a:p>
        </p:txBody>
      </p:sp>
      <p:sp>
        <p:nvSpPr>
          <p:cNvPr id="26" name="text">
            <a:extLst>
              <a:ext uri="{FF2B5EF4-FFF2-40B4-BE49-F238E27FC236}">
                <a16:creationId xmlns:a16="http://schemas.microsoft.com/office/drawing/2014/main" id="{448019B4-85B4-4B73-B3E1-9C613F32F652}"/>
              </a:ext>
            </a:extLst>
          </p:cNvPr>
          <p:cNvSpPr>
            <a:spLocks noGrp="1"/>
          </p:cNvSpPr>
          <p:nvPr/>
        </p:nvSpPr>
        <p:spPr>
          <a:xfrm>
            <a:off x="6667500" y="4629150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D8DFF"/>
                </a:solidFill>
              </a:defRPr>
            </a:pPr>
            <a:r>
              <a:rPr sz="1650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27" name="text">
            <a:extLst>
              <a:ext uri="{FF2B5EF4-FFF2-40B4-BE49-F238E27FC236}">
                <a16:creationId xmlns:a16="http://schemas.microsoft.com/office/drawing/2014/main" id="{A733D309-B260-400A-8168-0020BA7A2C7B}"/>
              </a:ext>
            </a:extLst>
          </p:cNvPr>
          <p:cNvSpPr>
            <a:spLocks noGrp="1"/>
          </p:cNvSpPr>
          <p:nvPr/>
        </p:nvSpPr>
        <p:spPr>
          <a:xfrm>
            <a:off x="6991350" y="4629150"/>
            <a:ext cx="405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11111"/>
                </a:solidFill>
              </a:defRPr>
            </a:pPr>
            <a:r>
              <a:rPr sz="1425" b="0">
                <a:solidFill>
                  <a:srgbClr val="111111"/>
                </a:solidFill>
              </a:rPr>
              <a:t>Tempo per sorveglianza e prevenzione</a:t>
            </a:r>
          </a:p>
        </p:txBody>
      </p:sp>
      <p:sp>
        <p:nvSpPr>
          <p:cNvPr id="28" name="text">
            <a:extLst>
              <a:ext uri="{FF2B5EF4-FFF2-40B4-BE49-F238E27FC236}">
                <a16:creationId xmlns:a16="http://schemas.microsoft.com/office/drawing/2014/main" id="{EDFF7FEA-E09C-479F-9BDC-0714232E16D2}"/>
              </a:ext>
            </a:extLst>
          </p:cNvPr>
          <p:cNvSpPr>
            <a:spLocks noGrp="1"/>
          </p:cNvSpPr>
          <p:nvPr/>
        </p:nvSpPr>
        <p:spPr>
          <a:xfrm>
            <a:off x="685800" y="5667375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11111"/>
                </a:solidFill>
              </a:defRPr>
            </a:pPr>
            <a:r>
              <a:rPr sz="1350" b="1">
                <a:solidFill>
                  <a:srgbClr val="111111"/>
                </a:solidFill>
              </a:rPr>
              <a:t>Garanzie minime: media di 48 ore settimanali e 11 ore consecutive di riposo ogni 24 ore, salvo deroghe legittime e riposi compensativi.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13753608-15C8-7253-EF11-8EF82BBD6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093" y="67627"/>
            <a:ext cx="1256348" cy="125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94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kicker">
            <a:extLst>
              <a:ext uri="{FF2B5EF4-FFF2-40B4-BE49-F238E27FC236}">
                <a16:creationId xmlns:a16="http://schemas.microsoft.com/office/drawing/2014/main" id="{FCF38153-813F-41FD-86FD-1A4161F3695A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F6872"/>
                </a:solidFill>
              </a:defRPr>
            </a:pPr>
            <a:r>
              <a:rPr sz="975" b="1">
                <a:solidFill>
                  <a:srgbClr val="5F6872"/>
                </a:solidFill>
              </a:rPr>
              <a:t>INFERMIERISTICA • ITALIA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3078F4B-EA69-4BE8-9348-48F5AF16E00D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sz="2850" b="1">
                <a:solidFill>
                  <a:srgbClr val="111111"/>
                </a:solidFill>
              </a:rPr>
              <a:t>Lo staffing infermieristico è una barriera di sicurezza</a:t>
            </a:r>
          </a:p>
        </p:txBody>
      </p:sp>
      <p:sp>
        <p:nvSpPr>
          <p:cNvPr id="3" name="title-rule">
            <a:extLst>
              <a:ext uri="{FF2B5EF4-FFF2-40B4-BE49-F238E27FC236}">
                <a16:creationId xmlns:a16="http://schemas.microsoft.com/office/drawing/2014/main" id="{76A244E4-FF6E-44A4-B533-0EA14A8AD2B8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lide-number">
            <a:extLst>
              <a:ext uri="{FF2B5EF4-FFF2-40B4-BE49-F238E27FC236}">
                <a16:creationId xmlns:a16="http://schemas.microsoft.com/office/drawing/2014/main" id="{960F87F1-0ACF-4E02-85CE-4D12F7FACFD5}"/>
              </a:ext>
            </a:extLst>
          </p:cNvPr>
          <p:cNvSpPr>
            <a:spLocks noGrp="1"/>
          </p:cNvSpPr>
          <p:nvPr/>
        </p:nvSpPr>
        <p:spPr>
          <a:xfrm>
            <a:off x="11068050" y="630555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F6872"/>
                </a:solidFill>
              </a:defRPr>
            </a:pPr>
            <a:r>
              <a:rPr sz="900" b="1">
                <a:solidFill>
                  <a:srgbClr val="5F6872"/>
                </a:solidFill>
              </a:rPr>
              <a:t>06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66CEEE58-6AF1-4A72-8383-CE6C18E82BD4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108204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11111"/>
                </a:solidFill>
              </a:defRPr>
            </a:pPr>
            <a:r>
              <a:rPr sz="2025" b="1">
                <a:solidFill>
                  <a:srgbClr val="111111"/>
                </a:solidFill>
              </a:rPr>
              <a:t>Quando il tempo di cura si riduce, aumentano le probabilità di omissioni e ritardi nelle attività essenziali.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6BE02F4-9FD9-4C27-A905-2DCE02E5A892}"/>
              </a:ext>
            </a:extLst>
          </p:cNvPr>
          <p:cNvSpPr>
            <a:spLocks noGrp="1"/>
          </p:cNvSpPr>
          <p:nvPr/>
        </p:nvSpPr>
        <p:spPr>
          <a:xfrm>
            <a:off x="685800" y="2714625"/>
            <a:ext cx="2362200" cy="1809750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E2DD43E2-64AB-4F21-8FDC-6794A13FD9F5}"/>
              </a:ext>
            </a:extLst>
          </p:cNvPr>
          <p:cNvSpPr>
            <a:spLocks noGrp="1"/>
          </p:cNvSpPr>
          <p:nvPr/>
        </p:nvSpPr>
        <p:spPr>
          <a:xfrm>
            <a:off x="857250" y="295275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Sorveglianza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9759AFB6-307B-4BF2-81AD-D95720D89DED}"/>
              </a:ext>
            </a:extLst>
          </p:cNvPr>
          <p:cNvSpPr>
            <a:spLocks noGrp="1"/>
          </p:cNvSpPr>
          <p:nvPr/>
        </p:nvSpPr>
        <p:spPr>
          <a:xfrm>
            <a:off x="895350" y="3505200"/>
            <a:ext cx="19431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11111"/>
                </a:solidFill>
              </a:defRPr>
            </a:pPr>
            <a:r>
              <a:rPr sz="1500" b="1">
                <a:solidFill>
                  <a:srgbClr val="111111"/>
                </a:solidFill>
              </a:rPr>
              <a:t>Deterioramento clinico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01438D7-B206-4A7A-8249-24716E6E5AB6}"/>
              </a:ext>
            </a:extLst>
          </p:cNvPr>
          <p:cNvSpPr>
            <a:spLocks noGrp="1"/>
          </p:cNvSpPr>
          <p:nvPr/>
        </p:nvSpPr>
        <p:spPr>
          <a:xfrm>
            <a:off x="3409950" y="2714625"/>
            <a:ext cx="2362200" cy="18097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19F64EB5-0E6A-4F37-8414-B42651A15DDE}"/>
              </a:ext>
            </a:extLst>
          </p:cNvPr>
          <p:cNvSpPr>
            <a:spLocks noGrp="1"/>
          </p:cNvSpPr>
          <p:nvPr/>
        </p:nvSpPr>
        <p:spPr>
          <a:xfrm>
            <a:off x="3581400" y="295275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Prevenzione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AF58194F-83BE-4AA8-B6EF-8ACCD1CE87D7}"/>
              </a:ext>
            </a:extLst>
          </p:cNvPr>
          <p:cNvSpPr>
            <a:spLocks noGrp="1"/>
          </p:cNvSpPr>
          <p:nvPr/>
        </p:nvSpPr>
        <p:spPr>
          <a:xfrm>
            <a:off x="3619500" y="3505200"/>
            <a:ext cx="19431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11111"/>
                </a:solidFill>
              </a:defRPr>
            </a:pPr>
            <a:r>
              <a:rPr sz="1500" b="1">
                <a:solidFill>
                  <a:srgbClr val="111111"/>
                </a:solidFill>
              </a:rPr>
              <a:t>Cadute, lesioni, infezioni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B56B4FA-303F-46BB-A9A6-3FEEDE1B0A64}"/>
              </a:ext>
            </a:extLst>
          </p:cNvPr>
          <p:cNvSpPr>
            <a:spLocks noGrp="1"/>
          </p:cNvSpPr>
          <p:nvPr/>
        </p:nvSpPr>
        <p:spPr>
          <a:xfrm>
            <a:off x="6134100" y="2714625"/>
            <a:ext cx="2362200" cy="18097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C4E3FB2F-4250-46C1-BA55-D067BC01BA71}"/>
              </a:ext>
            </a:extLst>
          </p:cNvPr>
          <p:cNvSpPr>
            <a:spLocks noGrp="1"/>
          </p:cNvSpPr>
          <p:nvPr/>
        </p:nvSpPr>
        <p:spPr>
          <a:xfrm>
            <a:off x="6305550" y="295275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Terapia</a:t>
            </a: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7700A8E8-8BB1-4501-A2CF-A3C72C04361E}"/>
              </a:ext>
            </a:extLst>
          </p:cNvPr>
          <p:cNvSpPr>
            <a:spLocks noGrp="1"/>
          </p:cNvSpPr>
          <p:nvPr/>
        </p:nvSpPr>
        <p:spPr>
          <a:xfrm>
            <a:off x="6343650" y="3505200"/>
            <a:ext cx="19431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11111"/>
                </a:solidFill>
              </a:defRPr>
            </a:pPr>
            <a:r>
              <a:rPr sz="1500" b="1">
                <a:solidFill>
                  <a:srgbClr val="111111"/>
                </a:solidFill>
              </a:rPr>
              <a:t>Errori e ritardi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835B944-336B-4978-8D5F-9E8C6508FD47}"/>
              </a:ext>
            </a:extLst>
          </p:cNvPr>
          <p:cNvSpPr>
            <a:spLocks noGrp="1"/>
          </p:cNvSpPr>
          <p:nvPr/>
        </p:nvSpPr>
        <p:spPr>
          <a:xfrm>
            <a:off x="8858250" y="2714625"/>
            <a:ext cx="2362200" cy="18097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103C63BE-333F-4E9F-986B-DE44C8CFED79}"/>
              </a:ext>
            </a:extLst>
          </p:cNvPr>
          <p:cNvSpPr>
            <a:spLocks noGrp="1"/>
          </p:cNvSpPr>
          <p:nvPr/>
        </p:nvSpPr>
        <p:spPr>
          <a:xfrm>
            <a:off x="9029700" y="295275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Transizioni</a:t>
            </a: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699AF728-8E77-456C-8709-EACCC8BBB9DD}"/>
              </a:ext>
            </a:extLst>
          </p:cNvPr>
          <p:cNvSpPr>
            <a:spLocks noGrp="1"/>
          </p:cNvSpPr>
          <p:nvPr/>
        </p:nvSpPr>
        <p:spPr>
          <a:xfrm>
            <a:off x="9067800" y="3505200"/>
            <a:ext cx="19431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11111"/>
                </a:solidFill>
              </a:defRPr>
            </a:pPr>
            <a:r>
              <a:rPr sz="1500" b="1">
                <a:solidFill>
                  <a:srgbClr val="111111"/>
                </a:solidFill>
              </a:rPr>
              <a:t>Dimissioni e riammissioni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86574A6E-EBD5-43DB-B2B1-01968F7EB1C0}"/>
              </a:ext>
            </a:extLst>
          </p:cNvPr>
          <p:cNvSpPr>
            <a:spLocks noGrp="1"/>
          </p:cNvSpPr>
          <p:nvPr/>
        </p:nvSpPr>
        <p:spPr>
          <a:xfrm>
            <a:off x="685800" y="5095875"/>
            <a:ext cx="108204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258A78"/>
                </a:solidFill>
              </a:defRPr>
            </a:pPr>
            <a:r>
              <a:rPr sz="1875" b="1">
                <a:solidFill>
                  <a:srgbClr val="258A78"/>
                </a:solidFill>
              </a:rPr>
              <a:t>Misurare insieme: dotazioni • complessità • cure mancate • esiti • turnover • aggressioni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E090CC1D-7F3E-32F8-531D-D211249C1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058" y="76821"/>
            <a:ext cx="1242392" cy="124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96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icker">
            <a:extLst>
              <a:ext uri="{FF2B5EF4-FFF2-40B4-BE49-F238E27FC236}">
                <a16:creationId xmlns:a16="http://schemas.microsoft.com/office/drawing/2014/main" id="{6B6F9505-67D8-4949-9566-DEE53CBC4AB3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F6872"/>
                </a:solidFill>
              </a:defRPr>
            </a:pPr>
            <a:r>
              <a:rPr sz="975" b="1">
                <a:solidFill>
                  <a:srgbClr val="5F6872"/>
                </a:solidFill>
              </a:rPr>
              <a:t>INFERMIERISTICA • ITALIA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0EE5BD5-E85D-4CF7-A040-E60497412456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sz="2850" b="1">
                <a:solidFill>
                  <a:srgbClr val="111111"/>
                </a:solidFill>
              </a:rPr>
              <a:t>Il burnout è soprattutto un rischio organizzativo</a:t>
            </a:r>
          </a:p>
        </p:txBody>
      </p:sp>
      <p:sp>
        <p:nvSpPr>
          <p:cNvPr id="3" name="title-rule">
            <a:extLst>
              <a:ext uri="{FF2B5EF4-FFF2-40B4-BE49-F238E27FC236}">
                <a16:creationId xmlns:a16="http://schemas.microsoft.com/office/drawing/2014/main" id="{A6F1C33D-4C07-44A7-A412-736383CF1F57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lide-number">
            <a:extLst>
              <a:ext uri="{FF2B5EF4-FFF2-40B4-BE49-F238E27FC236}">
                <a16:creationId xmlns:a16="http://schemas.microsoft.com/office/drawing/2014/main" id="{CE28F018-61B4-4537-974C-E76307FA4AC5}"/>
              </a:ext>
            </a:extLst>
          </p:cNvPr>
          <p:cNvSpPr>
            <a:spLocks noGrp="1"/>
          </p:cNvSpPr>
          <p:nvPr/>
        </p:nvSpPr>
        <p:spPr>
          <a:xfrm>
            <a:off x="11068050" y="630555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F6872"/>
                </a:solidFill>
              </a:defRPr>
            </a:pPr>
            <a:r>
              <a:rPr sz="900" b="1">
                <a:solidFill>
                  <a:srgbClr val="5F6872"/>
                </a:solidFill>
              </a:rPr>
              <a:t>07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6EC1C37-F3A1-4169-ADC7-9EF92BAE3A83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3190875" cy="3143250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125355BF-5394-4F48-8B5D-099AE2338839}"/>
              </a:ext>
            </a:extLst>
          </p:cNvPr>
          <p:cNvSpPr>
            <a:spLocks noGrp="1"/>
          </p:cNvSpPr>
          <p:nvPr/>
        </p:nvSpPr>
        <p:spPr>
          <a:xfrm>
            <a:off x="952500" y="2095500"/>
            <a:ext cx="2667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B44747"/>
                </a:solidFill>
              </a:defRPr>
            </a:pPr>
            <a:r>
              <a:rPr sz="2100" b="1">
                <a:solidFill>
                  <a:srgbClr val="B44747"/>
                </a:solidFill>
              </a:rPr>
              <a:t>Esaurimento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48BAD074-8796-42D4-BE8C-95DEFE08EDDB}"/>
              </a:ext>
            </a:extLst>
          </p:cNvPr>
          <p:cNvSpPr>
            <a:spLocks noGrp="1"/>
          </p:cNvSpPr>
          <p:nvPr/>
        </p:nvSpPr>
        <p:spPr>
          <a:xfrm>
            <a:off x="1000125" y="2809875"/>
            <a:ext cx="257175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0">
                <a:solidFill>
                  <a:srgbClr val="111111"/>
                </a:solidFill>
              </a:defRPr>
            </a:pPr>
            <a:r>
              <a:rPr sz="1650" b="0">
                <a:solidFill>
                  <a:srgbClr val="111111"/>
                </a:solidFill>
              </a:rPr>
              <a:t>Stress cronico, recupero insufficiente e sovraccarico emotivo.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FA5DB89-022D-4209-8CC4-C044FD54061A}"/>
              </a:ext>
            </a:extLst>
          </p:cNvPr>
          <p:cNvSpPr>
            <a:spLocks noGrp="1"/>
          </p:cNvSpPr>
          <p:nvPr/>
        </p:nvSpPr>
        <p:spPr>
          <a:xfrm>
            <a:off x="4505325" y="1857375"/>
            <a:ext cx="3190875" cy="31432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ED83DBA7-7157-4603-BC12-9259685F1841}"/>
              </a:ext>
            </a:extLst>
          </p:cNvPr>
          <p:cNvSpPr>
            <a:spLocks noGrp="1"/>
          </p:cNvSpPr>
          <p:nvPr/>
        </p:nvSpPr>
        <p:spPr>
          <a:xfrm>
            <a:off x="4762500" y="2095500"/>
            <a:ext cx="2667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B44747"/>
                </a:solidFill>
              </a:defRPr>
            </a:pPr>
            <a:r>
              <a:rPr sz="2100" b="1">
                <a:solidFill>
                  <a:srgbClr val="B44747"/>
                </a:solidFill>
              </a:rPr>
              <a:t>Distacco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63A21850-6499-4887-B613-5FF2BB0E9B75}"/>
              </a:ext>
            </a:extLst>
          </p:cNvPr>
          <p:cNvSpPr>
            <a:spLocks noGrp="1"/>
          </p:cNvSpPr>
          <p:nvPr/>
        </p:nvSpPr>
        <p:spPr>
          <a:xfrm>
            <a:off x="4810125" y="2809875"/>
            <a:ext cx="257175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0">
                <a:solidFill>
                  <a:srgbClr val="111111"/>
                </a:solidFill>
              </a:defRPr>
            </a:pPr>
            <a:r>
              <a:rPr sz="1650" b="0">
                <a:solidFill>
                  <a:srgbClr val="111111"/>
                </a:solidFill>
              </a:rPr>
              <a:t>Distanza emotiva, cinismo e perdita di senso del lavoro.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30ABB98-7DD7-4227-AAE7-630CDB5F98A2}"/>
              </a:ext>
            </a:extLst>
          </p:cNvPr>
          <p:cNvSpPr>
            <a:spLocks noGrp="1"/>
          </p:cNvSpPr>
          <p:nvPr/>
        </p:nvSpPr>
        <p:spPr>
          <a:xfrm>
            <a:off x="8315325" y="1857375"/>
            <a:ext cx="3190875" cy="3143250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743F5B7F-6C66-4020-9539-C33733592837}"/>
              </a:ext>
            </a:extLst>
          </p:cNvPr>
          <p:cNvSpPr>
            <a:spLocks noGrp="1"/>
          </p:cNvSpPr>
          <p:nvPr/>
        </p:nvSpPr>
        <p:spPr>
          <a:xfrm>
            <a:off x="8572500" y="2095500"/>
            <a:ext cx="2667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B44747"/>
                </a:solidFill>
              </a:defRPr>
            </a:pPr>
            <a:r>
              <a:rPr sz="2100" b="1">
                <a:solidFill>
                  <a:srgbClr val="B44747"/>
                </a:solidFill>
              </a:rPr>
              <a:t>Ridotta efficacia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DBB34027-5879-4782-B0A7-7E0203390837}"/>
              </a:ext>
            </a:extLst>
          </p:cNvPr>
          <p:cNvSpPr>
            <a:spLocks noGrp="1"/>
          </p:cNvSpPr>
          <p:nvPr/>
        </p:nvSpPr>
        <p:spPr>
          <a:xfrm>
            <a:off x="8620125" y="2809875"/>
            <a:ext cx="257175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0">
                <a:solidFill>
                  <a:srgbClr val="111111"/>
                </a:solidFill>
              </a:defRPr>
            </a:pPr>
            <a:r>
              <a:rPr sz="1650" b="0">
                <a:solidFill>
                  <a:srgbClr val="111111"/>
                </a:solidFill>
              </a:rPr>
              <a:t>Percezione di non riuscire a garantire le cure necessarie.</a:t>
            </a: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A748969D-2BA8-4B09-AFDA-C818BA16D173}"/>
              </a:ext>
            </a:extLst>
          </p:cNvPr>
          <p:cNvSpPr>
            <a:spLocks noGrp="1"/>
          </p:cNvSpPr>
          <p:nvPr/>
        </p:nvSpPr>
        <p:spPr>
          <a:xfrm>
            <a:off x="685800" y="5476875"/>
            <a:ext cx="108204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3D8DFF"/>
                </a:solidFill>
              </a:defRPr>
            </a:pPr>
            <a:r>
              <a:rPr sz="1650" b="1">
                <a:solidFill>
                  <a:srgbClr val="3D8DFF"/>
                </a:solidFill>
              </a:rPr>
              <a:t>La resilienza individuale aiuta, ma non sostituisce staffing, riposi, leadership e prevenzione delle aggressioni.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A0B02152-A615-21BB-0FA0-9E764647F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076" y="35326"/>
            <a:ext cx="1345799" cy="134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23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kicker">
            <a:extLst>
              <a:ext uri="{FF2B5EF4-FFF2-40B4-BE49-F238E27FC236}">
                <a16:creationId xmlns:a16="http://schemas.microsoft.com/office/drawing/2014/main" id="{C981D622-F7A3-4301-9933-65E09C891E72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F6872"/>
                </a:solidFill>
              </a:defRPr>
            </a:pPr>
            <a:r>
              <a:rPr sz="975" b="1">
                <a:solidFill>
                  <a:srgbClr val="5F6872"/>
                </a:solidFill>
              </a:rPr>
              <a:t>INFERMIERISTICA • ITALIA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3874633-B02F-4ADF-B2F3-C8A1146B57DD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sz="2850" b="1">
                <a:solidFill>
                  <a:srgbClr val="111111"/>
                </a:solidFill>
              </a:rPr>
              <a:t>Le competenze avanzate richiedono un vero percorso</a:t>
            </a:r>
          </a:p>
        </p:txBody>
      </p:sp>
      <p:sp>
        <p:nvSpPr>
          <p:cNvPr id="3" name="title-rule">
            <a:extLst>
              <a:ext uri="{FF2B5EF4-FFF2-40B4-BE49-F238E27FC236}">
                <a16:creationId xmlns:a16="http://schemas.microsoft.com/office/drawing/2014/main" id="{7B13E100-507F-48C1-9530-C969FDD89B6A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lide-number">
            <a:extLst>
              <a:ext uri="{FF2B5EF4-FFF2-40B4-BE49-F238E27FC236}">
                <a16:creationId xmlns:a16="http://schemas.microsoft.com/office/drawing/2014/main" id="{D2194C6D-1EAF-4047-8A1F-182DF34606CE}"/>
              </a:ext>
            </a:extLst>
          </p:cNvPr>
          <p:cNvSpPr>
            <a:spLocks noGrp="1"/>
          </p:cNvSpPr>
          <p:nvPr/>
        </p:nvSpPr>
        <p:spPr>
          <a:xfrm>
            <a:off x="11068050" y="630555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F6872"/>
                </a:solidFill>
              </a:defRPr>
            </a:pPr>
            <a:r>
              <a:rPr sz="900" b="1">
                <a:solidFill>
                  <a:srgbClr val="5F6872"/>
                </a:solidFill>
              </a:rPr>
              <a:t>08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F3473273-B622-43B4-911C-1CCA8EE0F859}"/>
              </a:ext>
            </a:extLst>
          </p:cNvPr>
          <p:cNvSpPr>
            <a:spLocks noGrp="1"/>
          </p:cNvSpPr>
          <p:nvPr/>
        </p:nvSpPr>
        <p:spPr>
          <a:xfrm>
            <a:off x="685800" y="2047875"/>
            <a:ext cx="2000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8DFF"/>
                </a:solidFill>
              </a:defRPr>
            </a:pPr>
            <a:r>
              <a:rPr sz="1875" b="1">
                <a:solidFill>
                  <a:srgbClr val="3D8DFF"/>
                </a:solidFill>
              </a:rPr>
              <a:t>Formazione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6D9E9B8C-C6DA-4547-99D2-2DEEA0FCF48D}"/>
              </a:ext>
            </a:extLst>
          </p:cNvPr>
          <p:cNvSpPr>
            <a:spLocks noGrp="1"/>
          </p:cNvSpPr>
          <p:nvPr/>
        </p:nvSpPr>
        <p:spPr>
          <a:xfrm>
            <a:off x="3181350" y="2047875"/>
            <a:ext cx="2000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8DFF"/>
                </a:solidFill>
              </a:defRPr>
            </a:pPr>
            <a:r>
              <a:rPr sz="1875" b="1">
                <a:solidFill>
                  <a:srgbClr val="3D8DFF"/>
                </a:solidFill>
              </a:rPr>
              <a:t>Certificazione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115CDFC8-5405-438C-BA2C-03756BAFEBC0}"/>
              </a:ext>
            </a:extLst>
          </p:cNvPr>
          <p:cNvSpPr>
            <a:spLocks noGrp="1"/>
          </p:cNvSpPr>
          <p:nvPr/>
        </p:nvSpPr>
        <p:spPr>
          <a:xfrm>
            <a:off x="5676900" y="2047875"/>
            <a:ext cx="2000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8DFF"/>
                </a:solidFill>
              </a:defRPr>
            </a:pPr>
            <a:r>
              <a:rPr sz="1875" b="1">
                <a:solidFill>
                  <a:srgbClr val="3D8DFF"/>
                </a:solidFill>
              </a:rPr>
              <a:t>Autonomia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F8D6AD4D-90F2-40E9-BB5B-7EFEA269459F}"/>
              </a:ext>
            </a:extLst>
          </p:cNvPr>
          <p:cNvSpPr>
            <a:spLocks noGrp="1"/>
          </p:cNvSpPr>
          <p:nvPr/>
        </p:nvSpPr>
        <p:spPr>
          <a:xfrm>
            <a:off x="8172450" y="2047875"/>
            <a:ext cx="1524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8DFF"/>
                </a:solidFill>
              </a:defRPr>
            </a:pPr>
            <a:r>
              <a:rPr sz="1875" b="1">
                <a:solidFill>
                  <a:srgbClr val="3D8DFF"/>
                </a:solidFill>
              </a:rPr>
              <a:t>Esiti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CA6A43BD-F6D6-4403-84A6-D6BC2D748FE5}"/>
              </a:ext>
            </a:extLst>
          </p:cNvPr>
          <p:cNvSpPr>
            <a:spLocks noGrp="1"/>
          </p:cNvSpPr>
          <p:nvPr/>
        </p:nvSpPr>
        <p:spPr>
          <a:xfrm>
            <a:off x="10077450" y="2047875"/>
            <a:ext cx="1428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8DFF"/>
                </a:solidFill>
              </a:defRPr>
            </a:pPr>
            <a:r>
              <a:rPr sz="1875" b="1">
                <a:solidFill>
                  <a:srgbClr val="3D8DFF"/>
                </a:solidFill>
              </a:rPr>
              <a:t>Carriera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3C4E4F8-6A22-4834-8759-D1956767C9E4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2000250" cy="1476375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E866E2E8-D248-4649-A593-6972A5F2AB48}"/>
              </a:ext>
            </a:extLst>
          </p:cNvPr>
          <p:cNvSpPr>
            <a:spLocks noGrp="1"/>
          </p:cNvSpPr>
          <p:nvPr/>
        </p:nvSpPr>
        <p:spPr>
          <a:xfrm>
            <a:off x="800100" y="2895600"/>
            <a:ext cx="17716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11111"/>
                </a:solidFill>
              </a:defRPr>
            </a:pPr>
            <a:r>
              <a:rPr sz="1425" b="1">
                <a:solidFill>
                  <a:srgbClr val="111111"/>
                </a:solidFill>
              </a:rPr>
              <a:t>Universitaria e sul campo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2913243-209F-4148-A4E8-FF56124BDFB6}"/>
              </a:ext>
            </a:extLst>
          </p:cNvPr>
          <p:cNvSpPr>
            <a:spLocks noGrp="1"/>
          </p:cNvSpPr>
          <p:nvPr/>
        </p:nvSpPr>
        <p:spPr>
          <a:xfrm>
            <a:off x="3181350" y="2667000"/>
            <a:ext cx="2000250" cy="1476375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14EBF739-3D03-48E0-B76D-0737B2423FD7}"/>
              </a:ext>
            </a:extLst>
          </p:cNvPr>
          <p:cNvSpPr>
            <a:spLocks noGrp="1"/>
          </p:cNvSpPr>
          <p:nvPr/>
        </p:nvSpPr>
        <p:spPr>
          <a:xfrm>
            <a:off x="3295650" y="2895600"/>
            <a:ext cx="17716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11111"/>
                </a:solidFill>
              </a:defRPr>
            </a:pPr>
            <a:r>
              <a:rPr sz="1425" b="1">
                <a:solidFill>
                  <a:srgbClr val="111111"/>
                </a:solidFill>
              </a:rPr>
              <a:t>Standard e supervisione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E3ED83C-B896-43E9-88B8-A54F21E63672}"/>
              </a:ext>
            </a:extLst>
          </p:cNvPr>
          <p:cNvSpPr>
            <a:spLocks noGrp="1"/>
          </p:cNvSpPr>
          <p:nvPr/>
        </p:nvSpPr>
        <p:spPr>
          <a:xfrm>
            <a:off x="5676900" y="2667000"/>
            <a:ext cx="2000250" cy="1476375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F4FE5427-4E4F-40ED-9393-1DDA77A9E4BC}"/>
              </a:ext>
            </a:extLst>
          </p:cNvPr>
          <p:cNvSpPr>
            <a:spLocks noGrp="1"/>
          </p:cNvSpPr>
          <p:nvPr/>
        </p:nvSpPr>
        <p:spPr>
          <a:xfrm>
            <a:off x="5791200" y="2895600"/>
            <a:ext cx="17716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11111"/>
                </a:solidFill>
              </a:defRPr>
            </a:pPr>
            <a:r>
              <a:rPr sz="1425" b="1">
                <a:solidFill>
                  <a:srgbClr val="111111"/>
                </a:solidFill>
              </a:rPr>
              <a:t>Responsabilità definite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0384EA4-FDB3-4FD3-BD23-81BFFE6DFB2F}"/>
              </a:ext>
            </a:extLst>
          </p:cNvPr>
          <p:cNvSpPr>
            <a:spLocks noGrp="1"/>
          </p:cNvSpPr>
          <p:nvPr/>
        </p:nvSpPr>
        <p:spPr>
          <a:xfrm>
            <a:off x="8172450" y="2667000"/>
            <a:ext cx="1524000" cy="1476375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28BEA28F-46AE-43F5-867C-B7BCCD116FD5}"/>
              </a:ext>
            </a:extLst>
          </p:cNvPr>
          <p:cNvSpPr>
            <a:spLocks noGrp="1"/>
          </p:cNvSpPr>
          <p:nvPr/>
        </p:nvSpPr>
        <p:spPr>
          <a:xfrm>
            <a:off x="8286750" y="2895600"/>
            <a:ext cx="12954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11111"/>
                </a:solidFill>
              </a:defRPr>
            </a:pPr>
            <a:r>
              <a:rPr sz="1425" b="1">
                <a:solidFill>
                  <a:srgbClr val="111111"/>
                </a:solidFill>
              </a:rPr>
              <a:t>Audit e indicatori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F488004-DF8D-47CA-8DCB-42A51EDE2103}"/>
              </a:ext>
            </a:extLst>
          </p:cNvPr>
          <p:cNvSpPr>
            <a:spLocks noGrp="1"/>
          </p:cNvSpPr>
          <p:nvPr/>
        </p:nvSpPr>
        <p:spPr>
          <a:xfrm>
            <a:off x="10077450" y="2667000"/>
            <a:ext cx="1428750" cy="1476375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5A01F63A-4C9A-4F99-AD7C-404837DED397}"/>
              </a:ext>
            </a:extLst>
          </p:cNvPr>
          <p:cNvSpPr>
            <a:spLocks noGrp="1"/>
          </p:cNvSpPr>
          <p:nvPr/>
        </p:nvSpPr>
        <p:spPr>
          <a:xfrm>
            <a:off x="10191750" y="2895600"/>
            <a:ext cx="12001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11111"/>
                </a:solidFill>
              </a:defRPr>
            </a:pPr>
            <a:r>
              <a:rPr sz="1425" b="1">
                <a:solidFill>
                  <a:srgbClr val="111111"/>
                </a:solidFill>
              </a:rPr>
              <a:t>Inquadramento e retribuzione</a:t>
            </a: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3622D38B-F6C6-4583-AFCE-5B2EBC2397D2}"/>
              </a:ext>
            </a:extLst>
          </p:cNvPr>
          <p:cNvSpPr>
            <a:spLocks noGrp="1"/>
          </p:cNvSpPr>
          <p:nvPr/>
        </p:nvSpPr>
        <p:spPr>
          <a:xfrm>
            <a:off x="1143000" y="4762500"/>
            <a:ext cx="9906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75" b="1">
                <a:solidFill>
                  <a:srgbClr val="111111"/>
                </a:solidFill>
              </a:defRPr>
            </a:pPr>
            <a:r>
              <a:rPr sz="2175" b="1">
                <a:solidFill>
                  <a:srgbClr val="111111"/>
                </a:solidFill>
              </a:rPr>
              <a:t>L’ampliamento delle competenze non può essere un trasferimento informale di attività senza riconoscimento.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3A7A9B27-6E61-1E02-EBC5-3271CDF4C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360" y="21245"/>
            <a:ext cx="1378930" cy="137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4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kicker">
            <a:extLst>
              <a:ext uri="{FF2B5EF4-FFF2-40B4-BE49-F238E27FC236}">
                <a16:creationId xmlns:a16="http://schemas.microsoft.com/office/drawing/2014/main" id="{F937929C-8EA7-4932-B83A-E9FF3D97EA55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F6872"/>
                </a:solidFill>
              </a:defRPr>
            </a:pPr>
            <a:r>
              <a:rPr sz="975" b="1">
                <a:solidFill>
                  <a:srgbClr val="5F6872"/>
                </a:solidFill>
              </a:rPr>
              <a:t>INFERMIERISTICA • ITALIA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D7A0D41-555F-4A2A-B1A0-C1240919DE6D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sz="2850" b="1">
                <a:solidFill>
                  <a:srgbClr val="111111"/>
                </a:solidFill>
              </a:rPr>
              <a:t>L’attrattività si costruisce lungo tutto il percorso</a:t>
            </a:r>
          </a:p>
        </p:txBody>
      </p:sp>
      <p:sp>
        <p:nvSpPr>
          <p:cNvPr id="3" name="title-rule">
            <a:extLst>
              <a:ext uri="{FF2B5EF4-FFF2-40B4-BE49-F238E27FC236}">
                <a16:creationId xmlns:a16="http://schemas.microsoft.com/office/drawing/2014/main" id="{4EFF12D2-27F4-49FD-A7A2-1A6E8724CB38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lide-number">
            <a:extLst>
              <a:ext uri="{FF2B5EF4-FFF2-40B4-BE49-F238E27FC236}">
                <a16:creationId xmlns:a16="http://schemas.microsoft.com/office/drawing/2014/main" id="{0C938F44-FB56-45C5-9C34-3A33BA6290B2}"/>
              </a:ext>
            </a:extLst>
          </p:cNvPr>
          <p:cNvSpPr>
            <a:spLocks noGrp="1"/>
          </p:cNvSpPr>
          <p:nvPr/>
        </p:nvSpPr>
        <p:spPr>
          <a:xfrm>
            <a:off x="11068050" y="630555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F6872"/>
                </a:solidFill>
              </a:defRPr>
            </a:pPr>
            <a:r>
              <a:rPr sz="900" b="1">
                <a:solidFill>
                  <a:srgbClr val="5F6872"/>
                </a:solidFill>
              </a:rPr>
              <a:t>09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480DFC4-2F54-4451-9043-7487C06D6D90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3238500" cy="1476375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D545232F-6AEC-48F2-8868-3BB5E29100C8}"/>
              </a:ext>
            </a:extLst>
          </p:cNvPr>
          <p:cNvSpPr>
            <a:spLocks noGrp="1"/>
          </p:cNvSpPr>
          <p:nvPr/>
        </p:nvSpPr>
        <p:spPr>
          <a:xfrm>
            <a:off x="876300" y="2066925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8DFF"/>
                </a:solidFill>
              </a:defRPr>
            </a:pPr>
            <a:r>
              <a:rPr sz="1875" b="1">
                <a:solidFill>
                  <a:srgbClr val="3D8DFF"/>
                </a:solidFill>
              </a:rPr>
              <a:t>Retribuzione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03E8B7E2-2E8F-4CD4-99D3-FF91441621A0}"/>
              </a:ext>
            </a:extLst>
          </p:cNvPr>
          <p:cNvSpPr>
            <a:spLocks noGrp="1"/>
          </p:cNvSpPr>
          <p:nvPr/>
        </p:nvSpPr>
        <p:spPr>
          <a:xfrm>
            <a:off x="876300" y="2581275"/>
            <a:ext cx="2857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valore e disagio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8236DE5-FA6B-4CE7-9B36-DCC0656729A9}"/>
              </a:ext>
            </a:extLst>
          </p:cNvPr>
          <p:cNvSpPr>
            <a:spLocks noGrp="1"/>
          </p:cNvSpPr>
          <p:nvPr/>
        </p:nvSpPr>
        <p:spPr>
          <a:xfrm>
            <a:off x="4305300" y="1857375"/>
            <a:ext cx="3238500" cy="1476375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293D91BD-2F34-4768-9808-C0DC1FD8472C}"/>
              </a:ext>
            </a:extLst>
          </p:cNvPr>
          <p:cNvSpPr>
            <a:spLocks noGrp="1"/>
          </p:cNvSpPr>
          <p:nvPr/>
        </p:nvSpPr>
        <p:spPr>
          <a:xfrm>
            <a:off x="4495800" y="2066925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8DFF"/>
                </a:solidFill>
              </a:defRPr>
            </a:pPr>
            <a:r>
              <a:rPr sz="1875" b="1">
                <a:solidFill>
                  <a:srgbClr val="3D8DFF"/>
                </a:solidFill>
              </a:rPr>
              <a:t>Turni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E16F9C04-DBE2-4BA9-8F1A-86406523AF5F}"/>
              </a:ext>
            </a:extLst>
          </p:cNvPr>
          <p:cNvSpPr>
            <a:spLocks noGrp="1"/>
          </p:cNvSpPr>
          <p:nvPr/>
        </p:nvSpPr>
        <p:spPr>
          <a:xfrm>
            <a:off x="4495800" y="2581275"/>
            <a:ext cx="2857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prevedibilità e riposi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ADAB041-1D0F-4884-AE9B-D0BB0841FC71}"/>
              </a:ext>
            </a:extLst>
          </p:cNvPr>
          <p:cNvSpPr>
            <a:spLocks noGrp="1"/>
          </p:cNvSpPr>
          <p:nvPr/>
        </p:nvSpPr>
        <p:spPr>
          <a:xfrm>
            <a:off x="7924800" y="1857375"/>
            <a:ext cx="3238500" cy="1476375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F2A6911B-BD8F-4B74-9D97-15756CDC0C06}"/>
              </a:ext>
            </a:extLst>
          </p:cNvPr>
          <p:cNvSpPr>
            <a:spLocks noGrp="1"/>
          </p:cNvSpPr>
          <p:nvPr/>
        </p:nvSpPr>
        <p:spPr>
          <a:xfrm>
            <a:off x="8115300" y="2066925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8DFF"/>
                </a:solidFill>
              </a:defRPr>
            </a:pPr>
            <a:r>
              <a:rPr sz="1875" b="1">
                <a:solidFill>
                  <a:srgbClr val="3D8DFF"/>
                </a:solidFill>
              </a:rPr>
              <a:t>Carriera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17E6380C-F7BE-41A1-A625-212B02908C29}"/>
              </a:ext>
            </a:extLst>
          </p:cNvPr>
          <p:cNvSpPr>
            <a:spLocks noGrp="1"/>
          </p:cNvSpPr>
          <p:nvPr/>
        </p:nvSpPr>
        <p:spPr>
          <a:xfrm>
            <a:off x="8115300" y="2581275"/>
            <a:ext cx="2857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clinica e specialistica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868CBE6-D31F-4242-8B1E-64D7730CFF27}"/>
              </a:ext>
            </a:extLst>
          </p:cNvPr>
          <p:cNvSpPr>
            <a:spLocks noGrp="1"/>
          </p:cNvSpPr>
          <p:nvPr/>
        </p:nvSpPr>
        <p:spPr>
          <a:xfrm>
            <a:off x="685800" y="3667125"/>
            <a:ext cx="3238500" cy="1476375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882E1987-8F91-4549-B030-CC25995A009C}"/>
              </a:ext>
            </a:extLst>
          </p:cNvPr>
          <p:cNvSpPr>
            <a:spLocks noGrp="1"/>
          </p:cNvSpPr>
          <p:nvPr/>
        </p:nvSpPr>
        <p:spPr>
          <a:xfrm>
            <a:off x="876300" y="3876675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8DFF"/>
                </a:solidFill>
              </a:defRPr>
            </a:pPr>
            <a:r>
              <a:rPr sz="1875" b="1">
                <a:solidFill>
                  <a:srgbClr val="3D8DFF"/>
                </a:solidFill>
              </a:rPr>
              <a:t>Formazione</a:t>
            </a:r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36DAEAA9-F0C2-4948-8E63-C2983B460367}"/>
              </a:ext>
            </a:extLst>
          </p:cNvPr>
          <p:cNvSpPr>
            <a:spLocks noGrp="1"/>
          </p:cNvSpPr>
          <p:nvPr/>
        </p:nvSpPr>
        <p:spPr>
          <a:xfrm>
            <a:off x="876300" y="4391025"/>
            <a:ext cx="2857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tutor e sostegni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EC82031-0D2C-4FBA-8658-2236099824BD}"/>
              </a:ext>
            </a:extLst>
          </p:cNvPr>
          <p:cNvSpPr>
            <a:spLocks noGrp="1"/>
          </p:cNvSpPr>
          <p:nvPr/>
        </p:nvSpPr>
        <p:spPr>
          <a:xfrm>
            <a:off x="4305300" y="3667125"/>
            <a:ext cx="3238500" cy="1476375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03A9A1F5-642B-4D2F-939F-FA1D2BA12F46}"/>
              </a:ext>
            </a:extLst>
          </p:cNvPr>
          <p:cNvSpPr>
            <a:spLocks noGrp="1"/>
          </p:cNvSpPr>
          <p:nvPr/>
        </p:nvSpPr>
        <p:spPr>
          <a:xfrm>
            <a:off x="4495800" y="3876675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8DFF"/>
                </a:solidFill>
              </a:defRPr>
            </a:pPr>
            <a:r>
              <a:rPr sz="1875" b="1">
                <a:solidFill>
                  <a:srgbClr val="3D8DFF"/>
                </a:solidFill>
              </a:rPr>
              <a:t>Benessere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53473832-A58A-4377-82D3-41B46819F516}"/>
              </a:ext>
            </a:extLst>
          </p:cNvPr>
          <p:cNvSpPr>
            <a:spLocks noGrp="1"/>
          </p:cNvSpPr>
          <p:nvPr/>
        </p:nvSpPr>
        <p:spPr>
          <a:xfrm>
            <a:off x="4495800" y="4391025"/>
            <a:ext cx="2857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sicurezza e supporto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9A14AF1-A7EE-4FCD-BDB4-58D0253E6D67}"/>
              </a:ext>
            </a:extLst>
          </p:cNvPr>
          <p:cNvSpPr>
            <a:spLocks noGrp="1"/>
          </p:cNvSpPr>
          <p:nvPr/>
        </p:nvSpPr>
        <p:spPr>
          <a:xfrm>
            <a:off x="7924800" y="3667125"/>
            <a:ext cx="3238500" cy="1476375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754D04EE-4052-4594-AC56-436C0E7322B2}"/>
              </a:ext>
            </a:extLst>
          </p:cNvPr>
          <p:cNvSpPr>
            <a:spLocks noGrp="1"/>
          </p:cNvSpPr>
          <p:nvPr/>
        </p:nvSpPr>
        <p:spPr>
          <a:xfrm>
            <a:off x="8115300" y="3876675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8DFF"/>
                </a:solidFill>
              </a:defRPr>
            </a:pPr>
            <a:r>
              <a:rPr sz="1875" b="1">
                <a:solidFill>
                  <a:srgbClr val="3D8DFF"/>
                </a:solidFill>
              </a:rPr>
              <a:t>Identità</a:t>
            </a:r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1CA87092-7910-46D0-8E0F-5716C5F8A5A3}"/>
              </a:ext>
            </a:extLst>
          </p:cNvPr>
          <p:cNvSpPr>
            <a:spLocks noGrp="1"/>
          </p:cNvSpPr>
          <p:nvPr/>
        </p:nvSpPr>
        <p:spPr>
          <a:xfrm>
            <a:off x="8115300" y="4391025"/>
            <a:ext cx="2857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autonomia riconosciuta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D4CDF5FC-1C48-42B3-B228-0E0C856D1B04}"/>
              </a:ext>
            </a:extLst>
          </p:cNvPr>
          <p:cNvSpPr>
            <a:spLocks noGrp="1"/>
          </p:cNvSpPr>
          <p:nvPr/>
        </p:nvSpPr>
        <p:spPr>
          <a:xfrm>
            <a:off x="685800" y="5715000"/>
            <a:ext cx="108204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11111"/>
                </a:solidFill>
              </a:defRPr>
            </a:pPr>
            <a:r>
              <a:rPr sz="1725" b="1">
                <a:solidFill>
                  <a:srgbClr val="111111"/>
                </a:solidFill>
              </a:rPr>
              <a:t>Aumentare i posti universitari non basta se il lavoro resta poco sostenibile e poco riconosciuto.</a:t>
            </a: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C0E68C55-E57A-49FE-8D9A-F8592BEEF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553" y="220794"/>
            <a:ext cx="1370647" cy="137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3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icker">
            <a:extLst>
              <a:ext uri="{FF2B5EF4-FFF2-40B4-BE49-F238E27FC236}">
                <a16:creationId xmlns:a16="http://schemas.microsoft.com/office/drawing/2014/main" id="{F53EFB7E-AF58-42DE-B0BC-729279CE3429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F6872"/>
                </a:solidFill>
              </a:defRPr>
            </a:pPr>
            <a:r>
              <a:rPr sz="975" b="1">
                <a:solidFill>
                  <a:srgbClr val="5F6872"/>
                </a:solidFill>
              </a:rPr>
              <a:t>INFERMIERISTICA • ITALIA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FD17102-46E3-422F-91A3-EF06319E8A9F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sz="2850" b="1">
                <a:solidFill>
                  <a:srgbClr val="111111"/>
                </a:solidFill>
              </a:rPr>
              <a:t>L’infermiere connette cura, prevenzione e continuità</a:t>
            </a:r>
          </a:p>
        </p:txBody>
      </p:sp>
      <p:sp>
        <p:nvSpPr>
          <p:cNvPr id="3" name="title-rule">
            <a:extLst>
              <a:ext uri="{FF2B5EF4-FFF2-40B4-BE49-F238E27FC236}">
                <a16:creationId xmlns:a16="http://schemas.microsoft.com/office/drawing/2014/main" id="{6B82A159-F65A-4E73-9229-F7B0A1472144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lide-number">
            <a:extLst>
              <a:ext uri="{FF2B5EF4-FFF2-40B4-BE49-F238E27FC236}">
                <a16:creationId xmlns:a16="http://schemas.microsoft.com/office/drawing/2014/main" id="{1F9E75CA-4759-4EC2-9666-4060AB5C6BCE}"/>
              </a:ext>
            </a:extLst>
          </p:cNvPr>
          <p:cNvSpPr>
            <a:spLocks noGrp="1"/>
          </p:cNvSpPr>
          <p:nvPr/>
        </p:nvSpPr>
        <p:spPr>
          <a:xfrm>
            <a:off x="11068050" y="630555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F6872"/>
                </a:solidFill>
              </a:defRPr>
            </a:pPr>
            <a:r>
              <a:rPr sz="900" b="1">
                <a:solidFill>
                  <a:srgbClr val="5F6872"/>
                </a:solidFill>
              </a:rPr>
              <a:t>10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0DA0C608-A20A-4A2E-857E-1670EF352F29}"/>
              </a:ext>
            </a:extLst>
          </p:cNvPr>
          <p:cNvSpPr>
            <a:spLocks noGrp="1"/>
          </p:cNvSpPr>
          <p:nvPr/>
        </p:nvSpPr>
        <p:spPr>
          <a:xfrm>
            <a:off x="685799" y="1952625"/>
            <a:ext cx="3476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111111"/>
                </a:solidFill>
              </a:defRPr>
            </a:pPr>
            <a:r>
              <a:rPr sz="2100" b="1" dirty="0">
                <a:solidFill>
                  <a:srgbClr val="111111"/>
                </a:solidFill>
              </a:rPr>
              <a:t>OSPEDALE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FA669A3B-26AB-4457-B7EA-E0DC3A962523}"/>
              </a:ext>
            </a:extLst>
          </p:cNvPr>
          <p:cNvSpPr>
            <a:spLocks noGrp="1"/>
          </p:cNvSpPr>
          <p:nvPr/>
        </p:nvSpPr>
        <p:spPr>
          <a:xfrm>
            <a:off x="8029575" y="1952625"/>
            <a:ext cx="3476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111111"/>
                </a:solidFill>
              </a:defRPr>
            </a:pPr>
            <a:r>
              <a:rPr sz="2100" b="1" dirty="0">
                <a:solidFill>
                  <a:srgbClr val="111111"/>
                </a:solidFill>
              </a:rPr>
              <a:t>TERRITORIO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368B63F-A781-4283-B657-ABD3B2D5DDC4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3476625" cy="2000250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0DE0E82B-091D-4F29-A2A4-4A977268C862}"/>
              </a:ext>
            </a:extLst>
          </p:cNvPr>
          <p:cNvSpPr>
            <a:spLocks noGrp="1"/>
          </p:cNvSpPr>
          <p:nvPr/>
        </p:nvSpPr>
        <p:spPr>
          <a:xfrm>
            <a:off x="952500" y="2905125"/>
            <a:ext cx="2952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11111"/>
                </a:solidFill>
              </a:defRPr>
            </a:pPr>
            <a:r>
              <a:rPr sz="1725" b="1">
                <a:solidFill>
                  <a:srgbClr val="111111"/>
                </a:solidFill>
              </a:rPr>
              <a:t>Sorveglianza clinica</a:t>
            </a:r>
          </a:p>
          <a:p>
            <a:pPr algn="ctr">
              <a:defRPr sz="1725" b="1">
                <a:solidFill>
                  <a:srgbClr val="111111"/>
                </a:solidFill>
              </a:defRPr>
            </a:pPr>
            <a:r>
              <a:rPr sz="1725" b="1">
                <a:solidFill>
                  <a:srgbClr val="111111"/>
                </a:solidFill>
              </a:rPr>
              <a:t>Prevenzione delle complicanze</a:t>
            </a:r>
          </a:p>
          <a:p>
            <a:pPr algn="ctr">
              <a:defRPr sz="1725" b="1">
                <a:solidFill>
                  <a:srgbClr val="111111"/>
                </a:solidFill>
              </a:defRPr>
            </a:pPr>
            <a:r>
              <a:rPr sz="1725" b="1">
                <a:solidFill>
                  <a:srgbClr val="111111"/>
                </a:solidFill>
              </a:rPr>
              <a:t>Educazione e dimissione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4ED6BBF-7982-457C-AD03-6EC23A54C4FF}"/>
              </a:ext>
            </a:extLst>
          </p:cNvPr>
          <p:cNvSpPr>
            <a:spLocks noGrp="1"/>
          </p:cNvSpPr>
          <p:nvPr/>
        </p:nvSpPr>
        <p:spPr>
          <a:xfrm>
            <a:off x="8029575" y="2667000"/>
            <a:ext cx="3476625" cy="2000250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3262AD59-20DD-492F-BF76-933675F11D57}"/>
              </a:ext>
            </a:extLst>
          </p:cNvPr>
          <p:cNvSpPr>
            <a:spLocks noGrp="1"/>
          </p:cNvSpPr>
          <p:nvPr/>
        </p:nvSpPr>
        <p:spPr>
          <a:xfrm>
            <a:off x="8296275" y="2905125"/>
            <a:ext cx="2952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11111"/>
                </a:solidFill>
              </a:defRPr>
            </a:pPr>
            <a:r>
              <a:rPr sz="1725" b="1">
                <a:solidFill>
                  <a:srgbClr val="111111"/>
                </a:solidFill>
              </a:rPr>
              <a:t>Cronicità e fragilità</a:t>
            </a:r>
          </a:p>
          <a:p>
            <a:pPr algn="ctr">
              <a:defRPr sz="1725" b="1">
                <a:solidFill>
                  <a:srgbClr val="111111"/>
                </a:solidFill>
              </a:defRPr>
            </a:pPr>
            <a:r>
              <a:rPr sz="1725" b="1">
                <a:solidFill>
                  <a:srgbClr val="111111"/>
                </a:solidFill>
              </a:rPr>
              <a:t>Autocura e caregiver</a:t>
            </a:r>
          </a:p>
          <a:p>
            <a:pPr algn="ctr">
              <a:defRPr sz="1725" b="1">
                <a:solidFill>
                  <a:srgbClr val="111111"/>
                </a:solidFill>
              </a:defRPr>
            </a:pPr>
            <a:r>
              <a:rPr sz="1725" b="1">
                <a:solidFill>
                  <a:srgbClr val="111111"/>
                </a:solidFill>
              </a:rPr>
              <a:t>Prossimità e prevenzione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A985EBA-81A9-4859-8155-A3B5BAD96CB7}"/>
              </a:ext>
            </a:extLst>
          </p:cNvPr>
          <p:cNvSpPr>
            <a:spLocks noGrp="1"/>
          </p:cNvSpPr>
          <p:nvPr/>
        </p:nvSpPr>
        <p:spPr>
          <a:xfrm>
            <a:off x="4810125" y="2333625"/>
            <a:ext cx="2571750" cy="26670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19661C1E-6381-43D4-9583-BC7EEA5F9F05}"/>
              </a:ext>
            </a:extLst>
          </p:cNvPr>
          <p:cNvSpPr>
            <a:spLocks noGrp="1"/>
          </p:cNvSpPr>
          <p:nvPr/>
        </p:nvSpPr>
        <p:spPr>
          <a:xfrm>
            <a:off x="5048250" y="3048000"/>
            <a:ext cx="2095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PRESA IN CARICO</a:t>
            </a:r>
          </a:p>
          <a:p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E CONTINUITÀ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9A24128F-05FC-479F-BFF5-362F8A76D503}"/>
              </a:ext>
            </a:extLst>
          </p:cNvPr>
          <p:cNvSpPr>
            <a:spLocks noGrp="1"/>
          </p:cNvSpPr>
          <p:nvPr/>
        </p:nvSpPr>
        <p:spPr>
          <a:xfrm>
            <a:off x="1143000" y="5429250"/>
            <a:ext cx="9906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258A78"/>
                </a:solidFill>
              </a:defRPr>
            </a:pPr>
            <a:r>
              <a:rPr sz="1800" b="1">
                <a:solidFill>
                  <a:srgbClr val="258A78"/>
                </a:solidFill>
              </a:rPr>
              <a:t>La governance infermieristica deve partecipare a programmazione, dati, qualità e decisioni strategiche.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5551E85A-9AAA-3A33-E05F-095C5BC5A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409" y="150599"/>
            <a:ext cx="1413302" cy="141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07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kicker">
            <a:extLst>
              <a:ext uri="{FF2B5EF4-FFF2-40B4-BE49-F238E27FC236}">
                <a16:creationId xmlns:a16="http://schemas.microsoft.com/office/drawing/2014/main" id="{9D3FF5AE-0AF7-41A2-9D63-50BC9C9D41ED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F6872"/>
                </a:solidFill>
              </a:defRPr>
            </a:pPr>
            <a:r>
              <a:rPr sz="975" b="1">
                <a:solidFill>
                  <a:srgbClr val="5F6872"/>
                </a:solidFill>
              </a:rPr>
              <a:t>INFERMIERISTICA • ITALIA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E346348D-4344-42EA-A302-799E41DABFD3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sz="2850" b="1">
                <a:solidFill>
                  <a:srgbClr val="111111"/>
                </a:solidFill>
              </a:rPr>
              <a:t>Il territorio dipende dalla capacità infermieristica</a:t>
            </a:r>
          </a:p>
        </p:txBody>
      </p:sp>
      <p:sp>
        <p:nvSpPr>
          <p:cNvPr id="3" name="title-rule">
            <a:extLst>
              <a:ext uri="{FF2B5EF4-FFF2-40B4-BE49-F238E27FC236}">
                <a16:creationId xmlns:a16="http://schemas.microsoft.com/office/drawing/2014/main" id="{B99C4131-8132-4703-AA2C-18534C156BD1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lide-number">
            <a:extLst>
              <a:ext uri="{FF2B5EF4-FFF2-40B4-BE49-F238E27FC236}">
                <a16:creationId xmlns:a16="http://schemas.microsoft.com/office/drawing/2014/main" id="{A860AA1D-D139-4BB7-919E-2F3ED922D166}"/>
              </a:ext>
            </a:extLst>
          </p:cNvPr>
          <p:cNvSpPr>
            <a:spLocks noGrp="1"/>
          </p:cNvSpPr>
          <p:nvPr/>
        </p:nvSpPr>
        <p:spPr>
          <a:xfrm>
            <a:off x="11068050" y="630555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F6872"/>
                </a:solidFill>
              </a:defRPr>
            </a:pPr>
            <a:r>
              <a:rPr sz="900" b="1">
                <a:solidFill>
                  <a:srgbClr val="5F6872"/>
                </a:solidFill>
              </a:rPr>
              <a:t>11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393C518-4B47-4495-AA1A-17306FE69786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3238500" cy="163830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0DA3329E-3185-4DBB-8B01-640EC740419A}"/>
              </a:ext>
            </a:extLst>
          </p:cNvPr>
          <p:cNvSpPr>
            <a:spLocks noGrp="1"/>
          </p:cNvSpPr>
          <p:nvPr/>
        </p:nvSpPr>
        <p:spPr>
          <a:xfrm>
            <a:off x="895350" y="1981200"/>
            <a:ext cx="28194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600" b="1">
                <a:solidFill>
                  <a:srgbClr val="3D8DFF"/>
                </a:solidFill>
              </a:defRPr>
            </a:pPr>
            <a:r>
              <a:rPr sz="3600" b="1" dirty="0">
                <a:solidFill>
                  <a:srgbClr val="3D8DFF"/>
                </a:solidFill>
              </a:rPr>
              <a:t>1 : 3.000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2C43096E-592B-4F62-AFFD-9702C7FB7478}"/>
              </a:ext>
            </a:extLst>
          </p:cNvPr>
          <p:cNvSpPr>
            <a:spLocks noGrp="1"/>
          </p:cNvSpPr>
          <p:nvPr/>
        </p:nvSpPr>
        <p:spPr>
          <a:xfrm>
            <a:off x="895350" y="2705100"/>
            <a:ext cx="2819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11111"/>
                </a:solidFill>
              </a:defRPr>
            </a:pPr>
            <a:r>
              <a:rPr sz="1350" b="1" dirty="0">
                <a:solidFill>
                  <a:srgbClr val="111111"/>
                </a:solidFill>
              </a:rPr>
              <a:t>standard </a:t>
            </a:r>
            <a:r>
              <a:rPr sz="1350" b="1" dirty="0" err="1">
                <a:solidFill>
                  <a:srgbClr val="111111"/>
                </a:solidFill>
              </a:rPr>
              <a:t>IFoC</a:t>
            </a:r>
            <a:r>
              <a:rPr sz="1350" b="1" dirty="0">
                <a:solidFill>
                  <a:srgbClr val="111111"/>
                </a:solidFill>
              </a:rPr>
              <a:t> / </a:t>
            </a:r>
            <a:r>
              <a:rPr sz="1350" b="1" dirty="0" err="1">
                <a:solidFill>
                  <a:srgbClr val="111111"/>
                </a:solidFill>
              </a:rPr>
              <a:t>abitanti</a:t>
            </a:r>
            <a:endParaRPr sz="1350" b="1" dirty="0">
              <a:solidFill>
                <a:srgbClr val="11111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70B820F-6319-405A-A763-3F05A409DC43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3238500" cy="163830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27CDD039-25ED-4DCA-AAFC-72170D47D2DB}"/>
              </a:ext>
            </a:extLst>
          </p:cNvPr>
          <p:cNvSpPr>
            <a:spLocks noGrp="1"/>
          </p:cNvSpPr>
          <p:nvPr/>
        </p:nvSpPr>
        <p:spPr>
          <a:xfrm>
            <a:off x="4686300" y="1981200"/>
            <a:ext cx="28194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600" b="1">
                <a:solidFill>
                  <a:srgbClr val="258A78"/>
                </a:solidFill>
              </a:defRPr>
            </a:pPr>
            <a:r>
              <a:rPr sz="3600" b="1" dirty="0">
                <a:solidFill>
                  <a:srgbClr val="258A78"/>
                </a:solidFill>
              </a:rPr>
              <a:t>1.645.234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42A44D2B-8221-4FA3-A5AA-C434BFB4C1E9}"/>
              </a:ext>
            </a:extLst>
          </p:cNvPr>
          <p:cNvSpPr>
            <a:spLocks noGrp="1"/>
          </p:cNvSpPr>
          <p:nvPr/>
        </p:nvSpPr>
        <p:spPr>
          <a:xfrm>
            <a:off x="4686300" y="2705100"/>
            <a:ext cx="2819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11111"/>
                </a:solidFill>
              </a:defRPr>
            </a:pPr>
            <a:r>
              <a:rPr sz="1350" b="1" dirty="0" err="1">
                <a:solidFill>
                  <a:srgbClr val="111111"/>
                </a:solidFill>
              </a:rPr>
              <a:t>persone</a:t>
            </a:r>
            <a:r>
              <a:rPr sz="1350" b="1" dirty="0">
                <a:solidFill>
                  <a:srgbClr val="111111"/>
                </a:solidFill>
              </a:rPr>
              <a:t> </a:t>
            </a:r>
            <a:r>
              <a:rPr sz="1350" b="1" dirty="0" err="1">
                <a:solidFill>
                  <a:srgbClr val="111111"/>
                </a:solidFill>
              </a:rPr>
              <a:t>assistite</a:t>
            </a:r>
            <a:r>
              <a:rPr sz="1350" b="1" dirty="0">
                <a:solidFill>
                  <a:srgbClr val="111111"/>
                </a:solidFill>
              </a:rPr>
              <a:t> a </a:t>
            </a:r>
            <a:r>
              <a:rPr sz="1350" b="1" dirty="0" err="1">
                <a:solidFill>
                  <a:srgbClr val="111111"/>
                </a:solidFill>
              </a:rPr>
              <a:t>domicilio</a:t>
            </a:r>
            <a:r>
              <a:rPr sz="1350" b="1" dirty="0">
                <a:solidFill>
                  <a:srgbClr val="111111"/>
                </a:solidFill>
              </a:rPr>
              <a:t> </a:t>
            </a:r>
            <a:r>
              <a:rPr sz="1350" b="1" dirty="0" err="1">
                <a:solidFill>
                  <a:srgbClr val="111111"/>
                </a:solidFill>
              </a:rPr>
              <a:t>nel</a:t>
            </a:r>
            <a:r>
              <a:rPr sz="1350" b="1" dirty="0">
                <a:solidFill>
                  <a:srgbClr val="111111"/>
                </a:solidFill>
              </a:rPr>
              <a:t> 2023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5E2405C-7BE5-4251-88C0-A527B643FBA4}"/>
              </a:ext>
            </a:extLst>
          </p:cNvPr>
          <p:cNvSpPr>
            <a:spLocks noGrp="1"/>
          </p:cNvSpPr>
          <p:nvPr/>
        </p:nvSpPr>
        <p:spPr>
          <a:xfrm>
            <a:off x="8267700" y="1809750"/>
            <a:ext cx="3238500" cy="163830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A2459937-58E3-46F5-A418-FAC3FDF6C2A7}"/>
              </a:ext>
            </a:extLst>
          </p:cNvPr>
          <p:cNvSpPr>
            <a:spLocks noGrp="1"/>
          </p:cNvSpPr>
          <p:nvPr/>
        </p:nvSpPr>
        <p:spPr>
          <a:xfrm>
            <a:off x="8477250" y="1981200"/>
            <a:ext cx="28194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600" b="1">
                <a:solidFill>
                  <a:srgbClr val="B44747"/>
                </a:solidFill>
              </a:defRPr>
            </a:pPr>
            <a:r>
              <a:rPr sz="3600" b="1" dirty="0">
                <a:solidFill>
                  <a:srgbClr val="B44747"/>
                </a:solidFill>
              </a:rPr>
              <a:t>67%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FCAD0885-34AD-4F98-8F90-E981130D6A18}"/>
              </a:ext>
            </a:extLst>
          </p:cNvPr>
          <p:cNvSpPr>
            <a:spLocks noGrp="1"/>
          </p:cNvSpPr>
          <p:nvPr/>
        </p:nvSpPr>
        <p:spPr>
          <a:xfrm>
            <a:off x="8477250" y="2705100"/>
            <a:ext cx="2819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11111"/>
                </a:solidFill>
              </a:defRPr>
            </a:pPr>
            <a:r>
              <a:rPr sz="1350" b="1" dirty="0">
                <a:solidFill>
                  <a:srgbClr val="111111"/>
                </a:solidFill>
              </a:rPr>
              <a:t>ore </a:t>
            </a:r>
            <a:r>
              <a:rPr sz="1350" b="1" dirty="0" err="1">
                <a:solidFill>
                  <a:srgbClr val="111111"/>
                </a:solidFill>
              </a:rPr>
              <a:t>domiciliari</a:t>
            </a:r>
            <a:r>
              <a:rPr sz="1350" b="1" dirty="0">
                <a:solidFill>
                  <a:srgbClr val="111111"/>
                </a:solidFill>
              </a:rPr>
              <a:t> </a:t>
            </a:r>
            <a:r>
              <a:rPr sz="1350" b="1" dirty="0" err="1">
                <a:solidFill>
                  <a:srgbClr val="111111"/>
                </a:solidFill>
              </a:rPr>
              <a:t>erogate</a:t>
            </a:r>
            <a:r>
              <a:rPr sz="1350" b="1" dirty="0">
                <a:solidFill>
                  <a:srgbClr val="111111"/>
                </a:solidFill>
              </a:rPr>
              <a:t> da </a:t>
            </a:r>
            <a:r>
              <a:rPr sz="1350" b="1" dirty="0" err="1">
                <a:solidFill>
                  <a:srgbClr val="111111"/>
                </a:solidFill>
              </a:rPr>
              <a:t>infermieri</a:t>
            </a:r>
            <a:endParaRPr sz="1350" b="1" dirty="0">
              <a:solidFill>
                <a:srgbClr val="111111"/>
              </a:solidFill>
            </a:endParaRP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9A8A2AE8-1D35-4060-B90A-1AC6DFB63891}"/>
              </a:ext>
            </a:extLst>
          </p:cNvPr>
          <p:cNvSpPr>
            <a:spLocks noGrp="1"/>
          </p:cNvSpPr>
          <p:nvPr/>
        </p:nvSpPr>
        <p:spPr>
          <a:xfrm>
            <a:off x="685800" y="3905250"/>
            <a:ext cx="10820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111111"/>
                </a:solidFill>
              </a:defRPr>
            </a:pPr>
            <a:r>
              <a:rPr sz="2100" b="1">
                <a:solidFill>
                  <a:srgbClr val="111111"/>
                </a:solidFill>
              </a:rPr>
              <a:t>L’Infermiere di famiglia o comunità non è una figura meramente prestazionale.</a:t>
            </a:r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28F76E60-8D82-46FF-83D0-6267D927376D}"/>
              </a:ext>
            </a:extLst>
          </p:cNvPr>
          <p:cNvSpPr>
            <a:spLocks noGrp="1"/>
          </p:cNvSpPr>
          <p:nvPr/>
        </p:nvSpPr>
        <p:spPr>
          <a:xfrm>
            <a:off x="1714500" y="4667250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E2505268-D102-4690-BA80-D8E3E1CBE16E}"/>
              </a:ext>
            </a:extLst>
          </p:cNvPr>
          <p:cNvSpPr>
            <a:spLocks noGrp="1"/>
          </p:cNvSpPr>
          <p:nvPr/>
        </p:nvSpPr>
        <p:spPr>
          <a:xfrm>
            <a:off x="2038350" y="4667250"/>
            <a:ext cx="8724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Intercetta fragilità e bisogni</a:t>
            </a: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EAC20148-B8BA-4611-89C6-1E1B161E1DB7}"/>
              </a:ext>
            </a:extLst>
          </p:cNvPr>
          <p:cNvSpPr>
            <a:spLocks noGrp="1"/>
          </p:cNvSpPr>
          <p:nvPr/>
        </p:nvSpPr>
        <p:spPr>
          <a:xfrm>
            <a:off x="1714500" y="5095875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4160DB22-D3BE-4312-89A0-2C72D4A75CAD}"/>
              </a:ext>
            </a:extLst>
          </p:cNvPr>
          <p:cNvSpPr>
            <a:spLocks noGrp="1"/>
          </p:cNvSpPr>
          <p:nvPr/>
        </p:nvSpPr>
        <p:spPr>
          <a:xfrm>
            <a:off x="2038350" y="5095875"/>
            <a:ext cx="8724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Attiva sanità d’iniziativa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743ECBC0-6D54-4F7E-85D1-44803E972F1C}"/>
              </a:ext>
            </a:extLst>
          </p:cNvPr>
          <p:cNvSpPr>
            <a:spLocks noGrp="1"/>
          </p:cNvSpPr>
          <p:nvPr/>
        </p:nvSpPr>
        <p:spPr>
          <a:xfrm>
            <a:off x="1714500" y="5524500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93CB1DFF-AB60-48D0-93CB-05213C42919D}"/>
              </a:ext>
            </a:extLst>
          </p:cNvPr>
          <p:cNvSpPr>
            <a:spLocks noGrp="1"/>
          </p:cNvSpPr>
          <p:nvPr/>
        </p:nvSpPr>
        <p:spPr>
          <a:xfrm>
            <a:off x="2038350" y="5524500"/>
            <a:ext cx="8724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Coordina transizioni e reti</a:t>
            </a: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462E996D-3D51-435F-8454-9055DFC01CA4}"/>
              </a:ext>
            </a:extLst>
          </p:cNvPr>
          <p:cNvSpPr>
            <a:spLocks noGrp="1"/>
          </p:cNvSpPr>
          <p:nvPr/>
        </p:nvSpPr>
        <p:spPr>
          <a:xfrm>
            <a:off x="1714500" y="5953125"/>
            <a:ext cx="228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D8DFF"/>
                </a:solidFill>
              </a:defRPr>
            </a:pPr>
            <a:r>
              <a:rPr sz="1725" b="1">
                <a:solidFill>
                  <a:srgbClr val="3D8DFF"/>
                </a:solidFill>
              </a:rPr>
              <a:t>•</a:t>
            </a:r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CC8FCBFF-9A2B-4102-8553-351ABBA6AD3E}"/>
              </a:ext>
            </a:extLst>
          </p:cNvPr>
          <p:cNvSpPr>
            <a:spLocks noGrp="1"/>
          </p:cNvSpPr>
          <p:nvPr/>
        </p:nvSpPr>
        <p:spPr>
          <a:xfrm>
            <a:off x="2038350" y="5953125"/>
            <a:ext cx="8724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11111"/>
                </a:solidFill>
              </a:defRPr>
            </a:pPr>
            <a:r>
              <a:rPr sz="1500" b="0">
                <a:solidFill>
                  <a:srgbClr val="111111"/>
                </a:solidFill>
              </a:rPr>
              <a:t>Sostiene autocura e caregiver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070CDC2C-6245-003E-7951-B42073D1B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102" y="4582477"/>
            <a:ext cx="1931670" cy="193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82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kicker">
            <a:extLst>
              <a:ext uri="{FF2B5EF4-FFF2-40B4-BE49-F238E27FC236}">
                <a16:creationId xmlns:a16="http://schemas.microsoft.com/office/drawing/2014/main" id="{FAF5E16F-5D03-4F3B-AD81-5B58CB19D191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5F6872"/>
                </a:solidFill>
              </a:defRPr>
            </a:pPr>
            <a:r>
              <a:rPr sz="975" b="1">
                <a:solidFill>
                  <a:srgbClr val="5F6872"/>
                </a:solidFill>
              </a:rPr>
              <a:t>INFERMIERISTICA • ITALIA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47F14D6-5410-46C1-A1F2-8CFCB0799E23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sz="2850" b="1" dirty="0">
                <a:solidFill>
                  <a:srgbClr val="111111"/>
                </a:solidFill>
              </a:rPr>
              <a:t>Le </a:t>
            </a:r>
            <a:r>
              <a:rPr sz="2850" b="1" dirty="0" err="1">
                <a:solidFill>
                  <a:srgbClr val="111111"/>
                </a:solidFill>
              </a:rPr>
              <a:t>priorità</a:t>
            </a:r>
            <a:r>
              <a:rPr sz="2850" b="1" dirty="0">
                <a:solidFill>
                  <a:srgbClr val="111111"/>
                </a:solidFill>
              </a:rPr>
              <a:t> 2026–2030 </a:t>
            </a:r>
            <a:r>
              <a:rPr sz="2850" b="1" dirty="0" err="1">
                <a:solidFill>
                  <a:srgbClr val="111111"/>
                </a:solidFill>
              </a:rPr>
              <a:t>sono</a:t>
            </a:r>
            <a:r>
              <a:rPr sz="2850" b="1" dirty="0">
                <a:solidFill>
                  <a:srgbClr val="111111"/>
                </a:solidFill>
              </a:rPr>
              <a:t> concrete e </a:t>
            </a:r>
            <a:r>
              <a:rPr sz="2850" b="1" dirty="0" err="1">
                <a:solidFill>
                  <a:srgbClr val="111111"/>
                </a:solidFill>
              </a:rPr>
              <a:t>misurabili</a:t>
            </a:r>
            <a:endParaRPr sz="2850" b="1" dirty="0">
              <a:solidFill>
                <a:srgbClr val="111111"/>
              </a:solidFill>
            </a:endParaRPr>
          </a:p>
        </p:txBody>
      </p:sp>
      <p:sp>
        <p:nvSpPr>
          <p:cNvPr id="3" name="title-rule">
            <a:extLst>
              <a:ext uri="{FF2B5EF4-FFF2-40B4-BE49-F238E27FC236}">
                <a16:creationId xmlns:a16="http://schemas.microsoft.com/office/drawing/2014/main" id="{5E4D43FC-DCE0-4984-978B-D4B6593204F8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lide-number">
            <a:extLst>
              <a:ext uri="{FF2B5EF4-FFF2-40B4-BE49-F238E27FC236}">
                <a16:creationId xmlns:a16="http://schemas.microsoft.com/office/drawing/2014/main" id="{3155D449-096F-4738-99E6-A94A56FD3B7E}"/>
              </a:ext>
            </a:extLst>
          </p:cNvPr>
          <p:cNvSpPr>
            <a:spLocks noGrp="1"/>
          </p:cNvSpPr>
          <p:nvPr/>
        </p:nvSpPr>
        <p:spPr>
          <a:xfrm>
            <a:off x="11068050" y="630555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F6872"/>
                </a:solidFill>
              </a:defRPr>
            </a:pPr>
            <a:r>
              <a:rPr sz="900" b="1">
                <a:solidFill>
                  <a:srgbClr val="5F6872"/>
                </a:solidFill>
              </a:rPr>
              <a:t>12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0E201568-DFED-4A60-9B54-D0F9EB476F7E}"/>
              </a:ext>
            </a:extLst>
          </p:cNvPr>
          <p:cNvSpPr>
            <a:spLocks noGrp="1"/>
          </p:cNvSpPr>
          <p:nvPr/>
        </p:nvSpPr>
        <p:spPr>
          <a:xfrm>
            <a:off x="685800" y="1952625"/>
            <a:ext cx="2362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</a:defRPr>
            </a:pPr>
            <a:r>
              <a:rPr sz="2100" b="1">
                <a:solidFill>
                  <a:srgbClr val="3D8DFF"/>
                </a:solidFill>
              </a:rPr>
              <a:t>2026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F11728B-7231-4B9C-99A9-7A8032B06821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2362200" cy="2000250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B917DB6E-E0D4-4E01-8D15-0AD4C0C23B5B}"/>
              </a:ext>
            </a:extLst>
          </p:cNvPr>
          <p:cNvSpPr>
            <a:spLocks noGrp="1"/>
          </p:cNvSpPr>
          <p:nvPr/>
        </p:nvSpPr>
        <p:spPr>
          <a:xfrm>
            <a:off x="876300" y="2924175"/>
            <a:ext cx="19812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11111"/>
                </a:solidFill>
              </a:defRPr>
            </a:pPr>
            <a:r>
              <a:rPr sz="1650" b="1">
                <a:solidFill>
                  <a:srgbClr val="111111"/>
                </a:solidFill>
              </a:rPr>
              <a:t>Mappare fabbisogni, turni e gap regionali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A6F5B755-6C30-4BDC-9593-5C1E23FE9C4F}"/>
              </a:ext>
            </a:extLst>
          </p:cNvPr>
          <p:cNvSpPr>
            <a:spLocks noGrp="1"/>
          </p:cNvSpPr>
          <p:nvPr/>
        </p:nvSpPr>
        <p:spPr>
          <a:xfrm>
            <a:off x="3409950" y="1952625"/>
            <a:ext cx="2362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</a:defRPr>
            </a:pPr>
            <a:r>
              <a:rPr sz="2100" b="1">
                <a:solidFill>
                  <a:srgbClr val="3D8DFF"/>
                </a:solidFill>
              </a:rPr>
              <a:t>2027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8F23B26-4498-471E-A563-A540F0D2048B}"/>
              </a:ext>
            </a:extLst>
          </p:cNvPr>
          <p:cNvSpPr>
            <a:spLocks noGrp="1"/>
          </p:cNvSpPr>
          <p:nvPr/>
        </p:nvSpPr>
        <p:spPr>
          <a:xfrm>
            <a:off x="3409950" y="2667000"/>
            <a:ext cx="2362200" cy="20002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E509907C-EB0D-478C-A0D5-9C93886DE68B}"/>
              </a:ext>
            </a:extLst>
          </p:cNvPr>
          <p:cNvSpPr>
            <a:spLocks noGrp="1"/>
          </p:cNvSpPr>
          <p:nvPr/>
        </p:nvSpPr>
        <p:spPr>
          <a:xfrm>
            <a:off x="3600450" y="2924175"/>
            <a:ext cx="19812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11111"/>
                </a:solidFill>
              </a:defRPr>
            </a:pPr>
            <a:r>
              <a:rPr sz="1650" b="1">
                <a:solidFill>
                  <a:srgbClr val="111111"/>
                </a:solidFill>
              </a:rPr>
              <a:t>Avviare retention, carriera clinica e sostegni formativi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0D4B63AD-5CD8-484E-A037-A90A3AD07E72}"/>
              </a:ext>
            </a:extLst>
          </p:cNvPr>
          <p:cNvSpPr>
            <a:spLocks noGrp="1"/>
          </p:cNvSpPr>
          <p:nvPr/>
        </p:nvSpPr>
        <p:spPr>
          <a:xfrm>
            <a:off x="6134100" y="1952625"/>
            <a:ext cx="2362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</a:defRPr>
            </a:pPr>
            <a:r>
              <a:rPr sz="2100" b="1">
                <a:solidFill>
                  <a:srgbClr val="3D8DFF"/>
                </a:solidFill>
              </a:rPr>
              <a:t>2028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84283C1-5501-4E64-A992-BB6D9035003A}"/>
              </a:ext>
            </a:extLst>
          </p:cNvPr>
          <p:cNvSpPr>
            <a:spLocks noGrp="1"/>
          </p:cNvSpPr>
          <p:nvPr/>
        </p:nvSpPr>
        <p:spPr>
          <a:xfrm>
            <a:off x="6134100" y="2667000"/>
            <a:ext cx="2362200" cy="2000250"/>
          </a:xfrm>
          <a:prstGeom prst="rect">
            <a:avLst/>
          </a:prstGeom>
          <a:solidFill>
            <a:srgbClr val="EAF6F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CB6AA0F5-781B-4FF5-BCA7-27826A406F70}"/>
              </a:ext>
            </a:extLst>
          </p:cNvPr>
          <p:cNvSpPr>
            <a:spLocks noGrp="1"/>
          </p:cNvSpPr>
          <p:nvPr/>
        </p:nvSpPr>
        <p:spPr>
          <a:xfrm>
            <a:off x="6324600" y="2924175"/>
            <a:ext cx="19812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11111"/>
                </a:solidFill>
              </a:defRPr>
            </a:pPr>
            <a:r>
              <a:rPr sz="1650" b="1">
                <a:solidFill>
                  <a:srgbClr val="111111"/>
                </a:solidFill>
              </a:rPr>
              <a:t>Integrare dashboard di staffing, benessere ed esiti</a:t>
            </a: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8BEBA26C-2956-4E0F-8797-D0A8C5CE3760}"/>
              </a:ext>
            </a:extLst>
          </p:cNvPr>
          <p:cNvSpPr>
            <a:spLocks noGrp="1"/>
          </p:cNvSpPr>
          <p:nvPr/>
        </p:nvSpPr>
        <p:spPr>
          <a:xfrm>
            <a:off x="8858250" y="1952625"/>
            <a:ext cx="2362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</a:defRPr>
            </a:pPr>
            <a:r>
              <a:rPr sz="2100" b="1">
                <a:solidFill>
                  <a:srgbClr val="3D8DFF"/>
                </a:solidFill>
              </a:rPr>
              <a:t>2030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49CE298-6658-49AC-8B5A-916E8D00800F}"/>
              </a:ext>
            </a:extLst>
          </p:cNvPr>
          <p:cNvSpPr>
            <a:spLocks noGrp="1"/>
          </p:cNvSpPr>
          <p:nvPr/>
        </p:nvSpPr>
        <p:spPr>
          <a:xfrm>
            <a:off x="8858250" y="2667000"/>
            <a:ext cx="2362200" cy="20002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8CB76DFF-6735-4800-A03D-515ECE3663FB}"/>
              </a:ext>
            </a:extLst>
          </p:cNvPr>
          <p:cNvSpPr>
            <a:spLocks noGrp="1"/>
          </p:cNvSpPr>
          <p:nvPr/>
        </p:nvSpPr>
        <p:spPr>
          <a:xfrm>
            <a:off x="9048750" y="2924175"/>
            <a:ext cx="19812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11111"/>
                </a:solidFill>
              </a:defRPr>
            </a:pPr>
            <a:r>
              <a:rPr sz="1650" b="1">
                <a:solidFill>
                  <a:srgbClr val="111111"/>
                </a:solidFill>
              </a:rPr>
              <a:t>Rendere operativi standard territoriali e IFoC</a:t>
            </a: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B845D33B-A2DE-44F9-A879-8474BF6BB070}"/>
              </a:ext>
            </a:extLst>
          </p:cNvPr>
          <p:cNvSpPr>
            <a:spLocks noGrp="1"/>
          </p:cNvSpPr>
          <p:nvPr/>
        </p:nvSpPr>
        <p:spPr>
          <a:xfrm>
            <a:off x="685800" y="5334000"/>
            <a:ext cx="108204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258A78"/>
                </a:solidFill>
              </a:defRPr>
            </a:pPr>
            <a:r>
              <a:rPr sz="1725" b="1">
                <a:solidFill>
                  <a:srgbClr val="258A78"/>
                </a:solidFill>
              </a:rPr>
              <a:t>Responsabilità condivisa: Stato–Regioni • aziende • università • professioni • rappresentanze dei lavoratori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B22D15D5-C5A3-A017-7377-557D943C1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406" y="124301"/>
            <a:ext cx="1180147" cy="11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437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D07B411A-234E-3F9D-886A-1D6545B592D6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sz="2850" b="1" dirty="0">
                <a:solidFill>
                  <a:srgbClr val="111111"/>
                </a:solidFill>
              </a:rPr>
              <a:t>Le </a:t>
            </a:r>
            <a:r>
              <a:rPr lang="it-IT" sz="2850" b="1" dirty="0">
                <a:solidFill>
                  <a:srgbClr val="111111"/>
                </a:solidFill>
              </a:rPr>
              <a:t>proposte della Conferenza Stato Regioni</a:t>
            </a:r>
            <a:endParaRPr sz="2850" b="1" dirty="0">
              <a:solidFill>
                <a:srgbClr val="111111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14DA16F-E063-2007-B8D5-38A900FCA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4966" y="146010"/>
            <a:ext cx="1182727" cy="1182727"/>
          </a:xfrm>
          <a:prstGeom prst="rect">
            <a:avLst/>
          </a:prstGeom>
        </p:spPr>
      </p:pic>
      <p:sp>
        <p:nvSpPr>
          <p:cNvPr id="9" name="title-rule">
            <a:extLst>
              <a:ext uri="{FF2B5EF4-FFF2-40B4-BE49-F238E27FC236}">
                <a16:creationId xmlns:a16="http://schemas.microsoft.com/office/drawing/2014/main" id="{C379BEA9-A9F5-3CFD-927D-FF23DC25A026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E006E60E-DAB5-73E9-CFAB-B702FE9F8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13" y="1504950"/>
            <a:ext cx="9462052" cy="4558441"/>
          </a:xfrm>
          <a:prstGeom prst="rect">
            <a:avLst/>
          </a:prstGeom>
        </p:spPr>
      </p:pic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9463363B-96C3-FAC1-394C-52D82B921721}"/>
              </a:ext>
            </a:extLst>
          </p:cNvPr>
          <p:cNvSpPr/>
          <p:nvPr/>
        </p:nvSpPr>
        <p:spPr>
          <a:xfrm>
            <a:off x="1755913" y="6228522"/>
            <a:ext cx="8501270" cy="4834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ABOLIZIONE DEI TETTI DI SPESA</a:t>
            </a:r>
          </a:p>
        </p:txBody>
      </p:sp>
    </p:spTree>
    <p:extLst>
      <p:ext uri="{BB962C8B-B14F-4D97-AF65-F5344CB8AC3E}">
        <p14:creationId xmlns:p14="http://schemas.microsoft.com/office/powerpoint/2010/main" val="2306524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">
            <a:extLst>
              <a:ext uri="{FF2B5EF4-FFF2-40B4-BE49-F238E27FC236}">
                <a16:creationId xmlns:a16="http://schemas.microsoft.com/office/drawing/2014/main" id="{826C5214-2ADE-4BCC-B037-0CE23CDF4195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3810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258A78"/>
                </a:solidFill>
              </a:defRPr>
            </a:pPr>
            <a:r>
              <a:rPr sz="1050" b="1">
                <a:solidFill>
                  <a:srgbClr val="258A78"/>
                </a:solidFill>
              </a:rPr>
              <a:t>CONCLUSIONE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21260C20-9021-40C5-8A25-8AE40B4C302A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809625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200" b="1">
                <a:solidFill>
                  <a:srgbClr val="111111"/>
                </a:solidFill>
              </a:defRPr>
            </a:pPr>
            <a:r>
              <a:rPr sz="4200" b="1">
                <a:solidFill>
                  <a:srgbClr val="111111"/>
                </a:solidFill>
              </a:rPr>
              <a:t>Investire nell’infermieristica</a:t>
            </a:r>
          </a:p>
          <a:p>
            <a:pPr algn="l">
              <a:defRPr sz="4200" b="1">
                <a:solidFill>
                  <a:srgbClr val="111111"/>
                </a:solidFill>
              </a:defRPr>
            </a:pPr>
            <a:r>
              <a:rPr sz="4200" b="1">
                <a:solidFill>
                  <a:srgbClr val="111111"/>
                </a:solidFill>
              </a:rPr>
              <a:t>rafforza l’intero SSN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31B108A-9704-4113-B3FF-90317CAD7B79}"/>
              </a:ext>
            </a:extLst>
          </p:cNvPr>
          <p:cNvSpPr>
            <a:spLocks noGrp="1"/>
          </p:cNvSpPr>
          <p:nvPr/>
        </p:nvSpPr>
        <p:spPr>
          <a:xfrm>
            <a:off x="685800" y="3238500"/>
            <a:ext cx="10820400" cy="2857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F8FB27B4-E245-47A1-8EB2-C2A7952BF8AD}"/>
              </a:ext>
            </a:extLst>
          </p:cNvPr>
          <p:cNvSpPr>
            <a:spLocks noGrp="1"/>
          </p:cNvSpPr>
          <p:nvPr/>
        </p:nvSpPr>
        <p:spPr>
          <a:xfrm>
            <a:off x="685800" y="3762375"/>
            <a:ext cx="3143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3D8DFF"/>
                </a:solidFill>
              </a:defRPr>
            </a:pPr>
            <a:r>
              <a:rPr sz="2025" b="1" dirty="0" err="1">
                <a:solidFill>
                  <a:srgbClr val="3D8DFF"/>
                </a:solidFill>
              </a:rPr>
              <a:t>Più</a:t>
            </a:r>
            <a:r>
              <a:rPr sz="2025" b="1" dirty="0">
                <a:solidFill>
                  <a:srgbClr val="3D8DFF"/>
                </a:solidFill>
              </a:rPr>
              <a:t> </a:t>
            </a:r>
            <a:r>
              <a:rPr sz="2025" b="1" dirty="0" err="1">
                <a:solidFill>
                  <a:srgbClr val="3D8DFF"/>
                </a:solidFill>
              </a:rPr>
              <a:t>sicurezza</a:t>
            </a:r>
            <a:endParaRPr sz="2025" b="1" dirty="0">
              <a:solidFill>
                <a:srgbClr val="3D8DFF"/>
              </a:solidFill>
            </a:endParaRP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72B8D38E-5AB6-4DF1-A503-C3B636E67491}"/>
              </a:ext>
            </a:extLst>
          </p:cNvPr>
          <p:cNvSpPr>
            <a:spLocks noGrp="1"/>
          </p:cNvSpPr>
          <p:nvPr/>
        </p:nvSpPr>
        <p:spPr>
          <a:xfrm>
            <a:off x="4524375" y="3762375"/>
            <a:ext cx="3143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3D8DFF"/>
                </a:solidFill>
              </a:defRPr>
            </a:pPr>
            <a:r>
              <a:rPr sz="2025" b="1" dirty="0" err="1">
                <a:solidFill>
                  <a:srgbClr val="3D8DFF"/>
                </a:solidFill>
              </a:rPr>
              <a:t>Più</a:t>
            </a:r>
            <a:r>
              <a:rPr sz="2025" b="1" dirty="0">
                <a:solidFill>
                  <a:srgbClr val="3D8DFF"/>
                </a:solidFill>
              </a:rPr>
              <a:t> </a:t>
            </a:r>
            <a:r>
              <a:rPr sz="2025" b="1" dirty="0" err="1">
                <a:solidFill>
                  <a:srgbClr val="3D8DFF"/>
                </a:solidFill>
              </a:rPr>
              <a:t>continuità</a:t>
            </a:r>
            <a:endParaRPr sz="2025" b="1" dirty="0">
              <a:solidFill>
                <a:srgbClr val="3D8DFF"/>
              </a:solidFill>
            </a:endParaRP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76A64C3F-6905-4B60-BA2A-FD56FC0519EE}"/>
              </a:ext>
            </a:extLst>
          </p:cNvPr>
          <p:cNvSpPr>
            <a:spLocks noGrp="1"/>
          </p:cNvSpPr>
          <p:nvPr/>
        </p:nvSpPr>
        <p:spPr>
          <a:xfrm>
            <a:off x="8362950" y="3762375"/>
            <a:ext cx="3143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3D8DFF"/>
                </a:solidFill>
              </a:defRPr>
            </a:pPr>
            <a:r>
              <a:rPr sz="2025" b="1" dirty="0" err="1">
                <a:solidFill>
                  <a:srgbClr val="3D8DFF"/>
                </a:solidFill>
              </a:rPr>
              <a:t>Più</a:t>
            </a:r>
            <a:r>
              <a:rPr sz="2025" b="1" dirty="0">
                <a:solidFill>
                  <a:srgbClr val="3D8DFF"/>
                </a:solidFill>
              </a:rPr>
              <a:t> </a:t>
            </a:r>
            <a:r>
              <a:rPr sz="2025" b="1" dirty="0" err="1">
                <a:solidFill>
                  <a:srgbClr val="3D8DFF"/>
                </a:solidFill>
              </a:rPr>
              <a:t>equità</a:t>
            </a:r>
            <a:endParaRPr sz="2025" b="1" dirty="0">
              <a:solidFill>
                <a:srgbClr val="3D8DFF"/>
              </a:solidFill>
            </a:endParaRP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B7EF8602-76EE-4202-B2F0-DB0688108431}"/>
              </a:ext>
            </a:extLst>
          </p:cNvPr>
          <p:cNvSpPr>
            <a:spLocks noGrp="1"/>
          </p:cNvSpPr>
          <p:nvPr/>
        </p:nvSpPr>
        <p:spPr>
          <a:xfrm>
            <a:off x="1047750" y="4953000"/>
            <a:ext cx="10096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325" b="1">
                <a:solidFill>
                  <a:srgbClr val="111111"/>
                </a:solidFill>
              </a:defRPr>
            </a:pPr>
            <a:r>
              <a:rPr sz="2325" b="1" dirty="0">
                <a:solidFill>
                  <a:srgbClr val="FF0000"/>
                </a:solidFill>
              </a:rPr>
              <a:t>La </a:t>
            </a:r>
            <a:r>
              <a:rPr sz="2325" b="1" dirty="0" err="1">
                <a:solidFill>
                  <a:srgbClr val="FF0000"/>
                </a:solidFill>
              </a:rPr>
              <a:t>questione</a:t>
            </a:r>
            <a:r>
              <a:rPr sz="2325" b="1" dirty="0">
                <a:solidFill>
                  <a:srgbClr val="FF0000"/>
                </a:solidFill>
              </a:rPr>
              <a:t> non è se il </a:t>
            </a:r>
            <a:r>
              <a:rPr sz="2325" b="1" dirty="0" err="1">
                <a:solidFill>
                  <a:srgbClr val="FF0000"/>
                </a:solidFill>
              </a:rPr>
              <a:t>Servizio</a:t>
            </a:r>
            <a:r>
              <a:rPr sz="2325" b="1" dirty="0">
                <a:solidFill>
                  <a:srgbClr val="FF0000"/>
                </a:solidFill>
              </a:rPr>
              <a:t> </a:t>
            </a:r>
            <a:r>
              <a:rPr sz="2325" b="1" dirty="0" err="1">
                <a:solidFill>
                  <a:srgbClr val="FF0000"/>
                </a:solidFill>
              </a:rPr>
              <a:t>sanitario</a:t>
            </a:r>
            <a:r>
              <a:rPr sz="2325" b="1" dirty="0">
                <a:solidFill>
                  <a:srgbClr val="FF0000"/>
                </a:solidFill>
              </a:rPr>
              <a:t> </a:t>
            </a:r>
            <a:r>
              <a:rPr sz="2325" b="1" dirty="0" err="1">
                <a:solidFill>
                  <a:srgbClr val="FF0000"/>
                </a:solidFill>
              </a:rPr>
              <a:t>possa</a:t>
            </a:r>
            <a:r>
              <a:rPr sz="2325" b="1" dirty="0">
                <a:solidFill>
                  <a:srgbClr val="FF0000"/>
                </a:solidFill>
              </a:rPr>
              <a:t> </a:t>
            </a:r>
            <a:r>
              <a:rPr sz="2325" b="1" dirty="0" err="1">
                <a:solidFill>
                  <a:srgbClr val="FF0000"/>
                </a:solidFill>
              </a:rPr>
              <a:t>permetterselo</a:t>
            </a:r>
            <a:r>
              <a:rPr sz="2325" b="1" dirty="0">
                <a:solidFill>
                  <a:srgbClr val="FF0000"/>
                </a:solidFill>
              </a:rPr>
              <a:t>, ma se </a:t>
            </a:r>
            <a:r>
              <a:rPr sz="2325" b="1" dirty="0" err="1">
                <a:solidFill>
                  <a:srgbClr val="FF0000"/>
                </a:solidFill>
              </a:rPr>
              <a:t>possa</a:t>
            </a:r>
            <a:r>
              <a:rPr sz="2325" b="1" dirty="0">
                <a:solidFill>
                  <a:srgbClr val="FF0000"/>
                </a:solidFill>
              </a:rPr>
              <a:t> </a:t>
            </a:r>
            <a:r>
              <a:rPr sz="2325" b="1" dirty="0" err="1">
                <a:solidFill>
                  <a:srgbClr val="FF0000"/>
                </a:solidFill>
              </a:rPr>
              <a:t>permettersi</a:t>
            </a:r>
            <a:r>
              <a:rPr sz="2325" b="1" dirty="0">
                <a:solidFill>
                  <a:srgbClr val="FF0000"/>
                </a:solidFill>
              </a:rPr>
              <a:t> di </a:t>
            </a:r>
            <a:r>
              <a:rPr sz="2325" b="1" dirty="0" err="1">
                <a:solidFill>
                  <a:srgbClr val="FF0000"/>
                </a:solidFill>
              </a:rPr>
              <a:t>rinviarlo</a:t>
            </a:r>
            <a:r>
              <a:rPr sz="2325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9FDC6DE8-B968-493E-9B7C-3CB89D9B5733}"/>
              </a:ext>
            </a:extLst>
          </p:cNvPr>
          <p:cNvSpPr>
            <a:spLocks noGrp="1"/>
          </p:cNvSpPr>
          <p:nvPr/>
        </p:nvSpPr>
        <p:spPr>
          <a:xfrm>
            <a:off x="685800" y="6238875"/>
            <a:ext cx="7620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5F6872"/>
                </a:solidFill>
              </a:defRPr>
            </a:pPr>
            <a:r>
              <a:rPr sz="1050" b="1">
                <a:solidFill>
                  <a:srgbClr val="5F6872"/>
                </a:solidFill>
              </a:rPr>
              <a:t>Relazione sullo stato dell’infermieristica in Italia • 2026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D8EDEA4-163C-4C8B-0FD1-6AB08A074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041" y="586740"/>
            <a:ext cx="1931670" cy="193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9624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1090</Words>
  <Application>Microsoft Office PowerPoint</Application>
  <DocSecurity>0</DocSecurity>
  <PresentationFormat>Widescreen</PresentationFormat>
  <Paragraphs>221</Paragraphs>
  <Slides>14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6" baseType="lpstr">
      <vt:lpstr>Calibri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Biagio Tomasco</cp:lastModifiedBy>
  <cp:revision>6</cp:revision>
  <dcterms:created xsi:type="dcterms:W3CDTF">2026-09-03T15:32:32Z</dcterms:created>
  <dcterms:modified xsi:type="dcterms:W3CDTF">2026-09-30T17:04:48Z</dcterms:modified>
</cp:coreProperties>
</file>